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5EC59E-9655-4B2A-ACA6-2FB5B437B3A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A11289-86FD-4FD1-890B-2AE53ECA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58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74505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9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2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8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72739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7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5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0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3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854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305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3670A77-02EA-45CC-AC49-8D4CB023DA5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CEC9187-AE7A-4EBE-BFA7-96B2EEF38F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180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90153"/>
            <a:ext cx="11990231" cy="65390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581" y="2537138"/>
            <a:ext cx="9878095" cy="1210614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Writing an analysis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12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9282"/>
            <a:ext cx="9601200" cy="1001332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Conclusion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0614"/>
            <a:ext cx="10425448" cy="51644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Make a connection to your introduction lead sentence</a:t>
            </a:r>
          </a:p>
          <a:p>
            <a:r>
              <a:rPr lang="en-US" sz="3600" dirty="0" smtClean="0"/>
              <a:t>Restate thesis in new words</a:t>
            </a:r>
          </a:p>
          <a:p>
            <a:r>
              <a:rPr lang="en-US" sz="3600" dirty="0" smtClean="0"/>
              <a:t>Perhaps ask the reader to consider your analysis in a new way</a:t>
            </a:r>
          </a:p>
          <a:p>
            <a:r>
              <a:rPr lang="en-US" sz="3600" dirty="0" smtClean="0"/>
              <a:t>Perhaps compare the character to another character or something in real life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6484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2161"/>
            <a:ext cx="9601200" cy="1039969"/>
          </a:xfrm>
        </p:spPr>
        <p:txBody>
          <a:bodyPr/>
          <a:lstStyle/>
          <a:p>
            <a:pPr algn="ctr"/>
            <a:r>
              <a:rPr lang="en-US" dirty="0" smtClean="0"/>
              <a:t>Examples of </a:t>
            </a:r>
            <a:r>
              <a:rPr lang="en-US" dirty="0"/>
              <a:t>I</a:t>
            </a:r>
            <a:r>
              <a:rPr lang="en-US" dirty="0" smtClean="0"/>
              <a:t>n-text Citation </a:t>
            </a:r>
            <a:r>
              <a:rPr lang="en-US" dirty="0"/>
              <a:t>F</a:t>
            </a:r>
            <a:r>
              <a:rPr lang="en-US" dirty="0" smtClean="0"/>
              <a:t>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043189"/>
            <a:ext cx="10438327" cy="5486400"/>
          </a:xfrm>
        </p:spPr>
        <p:txBody>
          <a:bodyPr/>
          <a:lstStyle/>
          <a:p>
            <a:r>
              <a:rPr lang="en-US" dirty="0" smtClean="0"/>
              <a:t>In the novel by Eric Walters, </a:t>
            </a:r>
            <a:r>
              <a:rPr lang="en-US" dirty="0" err="1" smtClean="0"/>
              <a:t>Mochaki</a:t>
            </a:r>
            <a:r>
              <a:rPr lang="en-US" dirty="0" smtClean="0"/>
              <a:t> states that, “There is hope, always hope” (74).</a:t>
            </a:r>
          </a:p>
          <a:p>
            <a:r>
              <a:rPr lang="en-US" dirty="0" err="1" smtClean="0"/>
              <a:t>Mochaki</a:t>
            </a:r>
            <a:r>
              <a:rPr lang="en-US" dirty="0" smtClean="0"/>
              <a:t> says that, “There is hope, always hope” (Walters 74).</a:t>
            </a:r>
          </a:p>
          <a:p>
            <a:r>
              <a:rPr lang="en-US" dirty="0" smtClean="0"/>
              <a:t>On page 74 in Eric Walters’ novel, </a:t>
            </a:r>
            <a:r>
              <a:rPr lang="en-US" dirty="0" err="1" smtClean="0"/>
              <a:t>Mochaki</a:t>
            </a:r>
            <a:r>
              <a:rPr lang="en-US" dirty="0" smtClean="0"/>
              <a:t> says, “There is hope, always hope.”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***Here are some examples that are </a:t>
            </a:r>
            <a:r>
              <a:rPr lang="en-US" b="1" u="sng" dirty="0" smtClean="0"/>
              <a:t>incorrect format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“There is hope, always hope.” This is a quote that </a:t>
            </a:r>
            <a:r>
              <a:rPr lang="en-US" dirty="0" err="1" smtClean="0"/>
              <a:t>Mochaki</a:t>
            </a:r>
            <a:r>
              <a:rPr lang="en-US" dirty="0" smtClean="0"/>
              <a:t> says in Eric Walters novel. (In this example the quote is standing all alone. You should try to work it into a complete sentence)</a:t>
            </a:r>
          </a:p>
          <a:p>
            <a:pPr marL="0" indent="0">
              <a:buNone/>
            </a:pPr>
            <a:r>
              <a:rPr lang="en-US" dirty="0" smtClean="0"/>
              <a:t>In Eric’s novel </a:t>
            </a:r>
            <a:r>
              <a:rPr lang="en-US" dirty="0" err="1" smtClean="0"/>
              <a:t>Mochaki</a:t>
            </a:r>
            <a:r>
              <a:rPr lang="en-US" dirty="0" smtClean="0"/>
              <a:t> says that, “There is hope, always hope.” (4). (In this example, the writer used the author’s first name and put the punctuation twice. It should ONLY be on the </a:t>
            </a:r>
            <a:r>
              <a:rPr lang="en-US" dirty="0" err="1" smtClean="0"/>
              <a:t>outise</a:t>
            </a:r>
            <a:r>
              <a:rPr lang="en-US" dirty="0" smtClean="0"/>
              <a:t> of the bracket…not after the word hope)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21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59" y="273676"/>
            <a:ext cx="11294771" cy="14859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Format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9" y="1030310"/>
            <a:ext cx="11153104" cy="52545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b="1" u="sng" dirty="0" smtClean="0"/>
              <a:t>MLA format throughout</a:t>
            </a:r>
          </a:p>
          <a:p>
            <a:pPr lvl="1"/>
            <a:r>
              <a:rPr lang="en-US" sz="2400" b="1" dirty="0" smtClean="0"/>
              <a:t>12 Times Roman </a:t>
            </a:r>
          </a:p>
          <a:p>
            <a:pPr lvl="1"/>
            <a:r>
              <a:rPr lang="en-US" sz="2400" b="1" dirty="0" smtClean="0"/>
              <a:t>Work Cited page</a:t>
            </a:r>
          </a:p>
          <a:p>
            <a:pPr lvl="1"/>
            <a:r>
              <a:rPr lang="en-US" sz="2400" b="1" dirty="0" smtClean="0"/>
              <a:t>In-text citations need to match up with Work Cited</a:t>
            </a:r>
          </a:p>
          <a:p>
            <a:pPr lvl="1"/>
            <a:r>
              <a:rPr lang="en-US" sz="2400" b="1" dirty="0" smtClean="0"/>
              <a:t>(Author’s last name and page # for the first entry, just page # for all others)</a:t>
            </a:r>
          </a:p>
          <a:p>
            <a:pPr marL="530352" lvl="1" indent="0">
              <a:buNone/>
            </a:pPr>
            <a:endParaRPr lang="en-US" dirty="0" smtClean="0"/>
          </a:p>
          <a:p>
            <a:pPr marL="530352" lvl="1" indent="0">
              <a:buNone/>
            </a:pPr>
            <a:r>
              <a:rPr lang="en-US" sz="2400" b="1" u="sng" dirty="0" smtClean="0"/>
              <a:t>Formal Language </a:t>
            </a:r>
            <a:r>
              <a:rPr lang="en-US" sz="2400" b="1" dirty="0" smtClean="0"/>
              <a:t>– No contractions, no slang, no “In my opinion” or “I think”</a:t>
            </a:r>
          </a:p>
          <a:p>
            <a:pPr marL="530352" lvl="1" indent="0">
              <a:buNone/>
            </a:pPr>
            <a:r>
              <a:rPr lang="en-US" sz="2400" b="1" dirty="0" smtClean="0"/>
              <a:t>When referring to the author use either first and last name or only last name, not the first name.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5622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35039"/>
            <a:ext cx="9768625" cy="62043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Analysis = separation into parts; an examination of a thing to determine its parts or elements; or a statement showing the results of the examination.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From: The Merriam-Webster Dictionary. Merriam-Webster, Inc. Canada. 2004. 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Edition. Print.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599" y="3647940"/>
            <a:ext cx="1006484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An analysis is </a:t>
            </a:r>
            <a:r>
              <a:rPr lang="en-US" u="sng" dirty="0" smtClean="0"/>
              <a:t>NOT</a:t>
            </a:r>
            <a:r>
              <a:rPr lang="en-US" dirty="0" smtClean="0"/>
              <a:t> a summary of the novel’s plot.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0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039082" cy="5418786"/>
          </a:xfrm>
        </p:spPr>
        <p:txBody>
          <a:bodyPr>
            <a:normAutofit/>
          </a:bodyPr>
          <a:lstStyle/>
          <a:p>
            <a:r>
              <a:rPr lang="en-US" dirty="0" smtClean="0"/>
              <a:t>Some examples of what you could analyze in a novel are: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* the theme </a:t>
            </a:r>
            <a:br>
              <a:rPr lang="en-US" dirty="0" smtClean="0"/>
            </a:br>
            <a:r>
              <a:rPr lang="en-US" dirty="0" smtClean="0"/>
              <a:t>* a character</a:t>
            </a:r>
            <a:br>
              <a:rPr lang="en-US" dirty="0" smtClean="0"/>
            </a:br>
            <a:r>
              <a:rPr lang="en-US" dirty="0" smtClean="0"/>
              <a:t>* setting</a:t>
            </a:r>
            <a:br>
              <a:rPr lang="en-US" dirty="0" smtClean="0"/>
            </a:br>
            <a:r>
              <a:rPr lang="en-US" dirty="0" smtClean="0"/>
              <a:t>* symbolism  </a:t>
            </a:r>
            <a:br>
              <a:rPr lang="en-US" dirty="0" smtClean="0"/>
            </a:br>
            <a:r>
              <a:rPr lang="en-US" dirty="0" smtClean="0"/>
              <a:t>* point of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3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– moral or lesson or big idea of the story.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Examples: acceptance, identity, love, friendship, loyalty, honesty, courage, equality.</a:t>
            </a:r>
          </a:p>
          <a:p>
            <a:r>
              <a:rPr lang="en-US" sz="2800" dirty="0" smtClean="0"/>
              <a:t>Ask yourself: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What did the character learn?</a:t>
            </a:r>
          </a:p>
          <a:p>
            <a:pPr marL="0" indent="0">
              <a:buNone/>
            </a:pPr>
            <a:r>
              <a:rPr lang="en-US" sz="2800" dirty="0" smtClean="0"/>
              <a:t>	- How did the character grow or change?</a:t>
            </a:r>
          </a:p>
          <a:p>
            <a:pPr marL="0" indent="0">
              <a:buNone/>
            </a:pPr>
            <a:r>
              <a:rPr lang="en-US" sz="2800" dirty="0" smtClean="0"/>
              <a:t>	- Why did the character act this way?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34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– person in a work of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1" y="1648495"/>
            <a:ext cx="11037194" cy="4997004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You could analyze </a:t>
            </a:r>
            <a:r>
              <a:rPr lang="en-US" sz="2400" b="1" u="sng" dirty="0" smtClean="0">
                <a:solidFill>
                  <a:schemeClr val="tx1"/>
                </a:solidFill>
              </a:rPr>
              <a:t>the purpose of character</a:t>
            </a:r>
            <a:r>
              <a:rPr lang="en-US" sz="2400" dirty="0" smtClean="0">
                <a:solidFill>
                  <a:schemeClr val="tx1"/>
                </a:solidFill>
              </a:rPr>
              <a:t>, which would probably be to teach a lesson.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Ask yourself:</a:t>
            </a:r>
          </a:p>
          <a:p>
            <a:pPr marL="530352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	Did the character change? Or grow as a person?</a:t>
            </a:r>
          </a:p>
          <a:p>
            <a:pPr marL="530352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	Did the character learn lesson (usually as result of the conflict)?</a:t>
            </a:r>
          </a:p>
          <a:p>
            <a:pPr marL="530352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You could analyze </a:t>
            </a:r>
            <a:r>
              <a:rPr lang="en-US" sz="2400" b="1" u="sng" dirty="0" smtClean="0">
                <a:solidFill>
                  <a:schemeClr val="tx1"/>
                </a:solidFill>
              </a:rPr>
              <a:t>character traits</a:t>
            </a:r>
            <a:r>
              <a:rPr lang="en-US" sz="2400" dirty="0" smtClean="0">
                <a:solidFill>
                  <a:schemeClr val="tx1"/>
                </a:solidFill>
              </a:rPr>
              <a:t>, but if you do, you should discuss how these character traits impact the story. For example:</a:t>
            </a:r>
          </a:p>
          <a:p>
            <a:pPr marL="530352" lvl="1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30352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______________ is a trustworthy, honest and independent character who shows the reader that _________________________.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3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12313"/>
            <a:ext cx="9601200" cy="1485900"/>
          </a:xfrm>
        </p:spPr>
        <p:txBody>
          <a:bodyPr/>
          <a:lstStyle/>
          <a:p>
            <a:pPr algn="ctr"/>
            <a:r>
              <a:rPr lang="en-US" dirty="0" smtClean="0"/>
              <a:t>Character and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9" y="1584101"/>
            <a:ext cx="10637949" cy="4984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Often a character analysis and theme analysis are similar. For example, if you are writing about a character’s role being to teach a lesson (theme) then you will likely be writing about the character and about the theme that the character showed.</a:t>
            </a:r>
          </a:p>
          <a:p>
            <a:r>
              <a:rPr lang="en-US" sz="2800" dirty="0" smtClean="0"/>
              <a:t>In addition, if you are writing about the theme, it is probably shown through the actions of a character and therefore you are writing about theme and character.</a:t>
            </a:r>
          </a:p>
          <a:p>
            <a:endParaRPr lang="en-US" sz="2800" dirty="0" smtClean="0"/>
          </a:p>
          <a:p>
            <a:r>
              <a:rPr lang="en-US" sz="2800" dirty="0" smtClean="0"/>
              <a:t>The only thing that changes is the FOCUS of your writing (the character or the lesson learned)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148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9433"/>
            <a:ext cx="10129234" cy="1485900"/>
          </a:xfrm>
        </p:spPr>
        <p:txBody>
          <a:bodyPr/>
          <a:lstStyle/>
          <a:p>
            <a:pPr algn="ctr"/>
            <a:r>
              <a:rPr lang="en-US" b="1" dirty="0" smtClean="0"/>
              <a:t>Thesis Statements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0" y="1223493"/>
            <a:ext cx="11372045" cy="5318974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***</a:t>
            </a:r>
            <a:r>
              <a:rPr lang="en-US" sz="6000" b="1" dirty="0" smtClean="0"/>
              <a:t>See page titled “SAMPLE </a:t>
            </a:r>
            <a:r>
              <a:rPr lang="en-US" sz="6000" b="1" dirty="0"/>
              <a:t>PATTERNS FOR THESES ON LITERARY </a:t>
            </a:r>
            <a:r>
              <a:rPr lang="en-US" sz="6000" b="1" dirty="0" smtClean="0"/>
              <a:t>WORKS”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2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913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Introduction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7" y="965914"/>
            <a:ext cx="11354873" cy="5892085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Opening</a:t>
            </a:r>
            <a:r>
              <a:rPr lang="en-US" sz="3600" dirty="0" smtClean="0"/>
              <a:t> – A lead sentence to grab the reader’s attention (question, quote, anecdote</a:t>
            </a:r>
            <a:r>
              <a:rPr lang="en-US" sz="3600" dirty="0" smtClean="0"/>
              <a:t>)</a:t>
            </a:r>
          </a:p>
          <a:p>
            <a:r>
              <a:rPr lang="en-US" sz="3600" u="sng" dirty="0" smtClean="0"/>
              <a:t>Sentence to connect opening with summary</a:t>
            </a:r>
            <a:endParaRPr lang="en-US" sz="3600" u="sng" dirty="0" smtClean="0"/>
          </a:p>
          <a:p>
            <a:r>
              <a:rPr lang="en-US" sz="3600" u="sng" dirty="0" smtClean="0"/>
              <a:t>Summary</a:t>
            </a:r>
            <a:r>
              <a:rPr lang="en-US" sz="3600" dirty="0" smtClean="0"/>
              <a:t> – 3- 4 sentences of main plot</a:t>
            </a:r>
          </a:p>
          <a:p>
            <a:r>
              <a:rPr lang="en-US" sz="3600" u="sng" dirty="0" smtClean="0"/>
              <a:t>Title of Novel </a:t>
            </a:r>
            <a:r>
              <a:rPr lang="en-US" sz="3600" dirty="0" smtClean="0"/>
              <a:t>– Title of novels are written in </a:t>
            </a:r>
            <a:r>
              <a:rPr lang="en-US" sz="3600" i="1" dirty="0" smtClean="0"/>
              <a:t>italics</a:t>
            </a:r>
          </a:p>
          <a:p>
            <a:r>
              <a:rPr lang="en-US" sz="3600" u="sng" dirty="0" smtClean="0"/>
              <a:t>Author’s full name </a:t>
            </a:r>
            <a:r>
              <a:rPr lang="en-US" sz="3600" dirty="0" smtClean="0"/>
              <a:t>– If you use the author’s name again, either refer to him/her using the last name or both names, never the first name</a:t>
            </a:r>
          </a:p>
          <a:p>
            <a:r>
              <a:rPr lang="en-US" sz="3600" u="sng" dirty="0" smtClean="0"/>
              <a:t>Thesis statement </a:t>
            </a:r>
            <a:r>
              <a:rPr lang="en-US" sz="3600" dirty="0" smtClean="0"/>
              <a:t>– usually the last sentence in the introduction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018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703" y="162596"/>
            <a:ext cx="10573555" cy="11639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Body </a:t>
            </a:r>
            <a:r>
              <a:rPr lang="en-US" b="1" dirty="0" smtClean="0"/>
              <a:t>Paragraphs</a:t>
            </a:r>
            <a:br>
              <a:rPr lang="en-US" b="1" dirty="0" smtClean="0"/>
            </a:br>
            <a:r>
              <a:rPr lang="en-US" b="1" dirty="0" smtClean="0"/>
              <a:t>Think – ICE = Introduce, cite, explain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8496"/>
            <a:ext cx="10541358" cy="48939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Number of body paragraphs varies, depending on your thesis and how many supporting arguments you have.</a:t>
            </a:r>
          </a:p>
          <a:p>
            <a:r>
              <a:rPr lang="en-US" sz="3200" dirty="0" smtClean="0"/>
              <a:t>Topic sentence – tells the reader what the paragraph is about</a:t>
            </a:r>
          </a:p>
          <a:p>
            <a:r>
              <a:rPr lang="en-US" sz="3200" dirty="0" smtClean="0"/>
              <a:t>Evidence – either an in-text citation, paraphrase or specific example from the book</a:t>
            </a:r>
          </a:p>
          <a:p>
            <a:r>
              <a:rPr lang="en-US" sz="3200" dirty="0" smtClean="0"/>
              <a:t>Relate back to thesis </a:t>
            </a:r>
            <a:r>
              <a:rPr lang="en-US" sz="3200" dirty="0" err="1" smtClean="0"/>
              <a:t>statment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211390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195</TotalTime>
  <Words>617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Franklin Gothic Book</vt:lpstr>
      <vt:lpstr>Wingdings</vt:lpstr>
      <vt:lpstr>Crop</vt:lpstr>
      <vt:lpstr>Writing an analysis</vt:lpstr>
      <vt:lpstr> Analysis = separation into parts; an examination of a thing to determine its parts or elements; or a statement showing the results of the examination.             From: The Merriam-Webster Dictionary. Merriam-Webster, Inc. Canada. 2004. 6th Edition. Print.</vt:lpstr>
      <vt:lpstr>Some examples of what you could analyze in a novel are:   * the theme  * a character * setting * symbolism   * point of view</vt:lpstr>
      <vt:lpstr>Theme – moral or lesson or big idea of the story.</vt:lpstr>
      <vt:lpstr>Character – person in a work of fiction</vt:lpstr>
      <vt:lpstr>Character and Theme</vt:lpstr>
      <vt:lpstr>Thesis Statements</vt:lpstr>
      <vt:lpstr>Introduction</vt:lpstr>
      <vt:lpstr>Body Paragraphs Think – ICE = Introduce, cite, explain</vt:lpstr>
      <vt:lpstr>Conclusion</vt:lpstr>
      <vt:lpstr>Examples of In-text Citation Format</vt:lpstr>
      <vt:lpstr>Format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 analysis</dc:title>
  <dc:creator>Downs, Kathy (ASD-N)</dc:creator>
  <cp:lastModifiedBy>Parker, Kathy (ASD-N)</cp:lastModifiedBy>
  <cp:revision>11</cp:revision>
  <cp:lastPrinted>2015-11-30T12:32:30Z</cp:lastPrinted>
  <dcterms:created xsi:type="dcterms:W3CDTF">2015-11-24T17:31:52Z</dcterms:created>
  <dcterms:modified xsi:type="dcterms:W3CDTF">2016-09-12T10:52:54Z</dcterms:modified>
</cp:coreProperties>
</file>