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118"/>
  </p:notesMasterIdLst>
  <p:handoutMasterIdLst>
    <p:handoutMasterId r:id="rId119"/>
  </p:handoutMasterIdLst>
  <p:sldIdLst>
    <p:sldId id="256" r:id="rId2"/>
    <p:sldId id="274" r:id="rId3"/>
    <p:sldId id="388" r:id="rId4"/>
    <p:sldId id="389" r:id="rId5"/>
    <p:sldId id="326" r:id="rId6"/>
    <p:sldId id="327" r:id="rId7"/>
    <p:sldId id="328" r:id="rId8"/>
    <p:sldId id="344" r:id="rId9"/>
    <p:sldId id="345" r:id="rId10"/>
    <p:sldId id="267" r:id="rId11"/>
    <p:sldId id="387" r:id="rId12"/>
    <p:sldId id="268" r:id="rId13"/>
    <p:sldId id="272" r:id="rId14"/>
    <p:sldId id="380" r:id="rId15"/>
    <p:sldId id="265" r:id="rId16"/>
    <p:sldId id="323" r:id="rId17"/>
    <p:sldId id="266" r:id="rId18"/>
    <p:sldId id="275" r:id="rId19"/>
    <p:sldId id="374" r:id="rId20"/>
    <p:sldId id="432" r:id="rId21"/>
    <p:sldId id="375" r:id="rId22"/>
    <p:sldId id="276" r:id="rId23"/>
    <p:sldId id="399" r:id="rId24"/>
    <p:sldId id="400" r:id="rId25"/>
    <p:sldId id="329" r:id="rId26"/>
    <p:sldId id="372" r:id="rId27"/>
    <p:sldId id="435" r:id="rId28"/>
    <p:sldId id="436" r:id="rId29"/>
    <p:sldId id="280" r:id="rId30"/>
    <p:sldId id="281" r:id="rId31"/>
    <p:sldId id="379" r:id="rId32"/>
    <p:sldId id="283" r:id="rId33"/>
    <p:sldId id="377" r:id="rId34"/>
    <p:sldId id="376" r:id="rId35"/>
    <p:sldId id="398" r:id="rId36"/>
    <p:sldId id="428" r:id="rId37"/>
    <p:sldId id="437" r:id="rId38"/>
    <p:sldId id="430" r:id="rId39"/>
    <p:sldId id="429" r:id="rId40"/>
    <p:sldId id="431" r:id="rId41"/>
    <p:sldId id="358" r:id="rId42"/>
    <p:sldId id="359" r:id="rId43"/>
    <p:sldId id="360" r:id="rId44"/>
    <p:sldId id="433" r:id="rId45"/>
    <p:sldId id="371" r:id="rId46"/>
    <p:sldId id="361" r:id="rId47"/>
    <p:sldId id="362" r:id="rId48"/>
    <p:sldId id="364" r:id="rId49"/>
    <p:sldId id="365" r:id="rId50"/>
    <p:sldId id="366" r:id="rId51"/>
    <p:sldId id="367" r:id="rId52"/>
    <p:sldId id="368" r:id="rId53"/>
    <p:sldId id="369" r:id="rId54"/>
    <p:sldId id="392" r:id="rId55"/>
    <p:sldId id="370" r:id="rId56"/>
    <p:sldId id="270" r:id="rId57"/>
    <p:sldId id="394" r:id="rId58"/>
    <p:sldId id="393" r:id="rId59"/>
    <p:sldId id="415" r:id="rId60"/>
    <p:sldId id="416" r:id="rId61"/>
    <p:sldId id="409" r:id="rId62"/>
    <p:sldId id="424" r:id="rId63"/>
    <p:sldId id="313" r:id="rId64"/>
    <p:sldId id="401" r:id="rId65"/>
    <p:sldId id="402" r:id="rId66"/>
    <p:sldId id="408" r:id="rId67"/>
    <p:sldId id="410" r:id="rId68"/>
    <p:sldId id="405" r:id="rId69"/>
    <p:sldId id="403" r:id="rId70"/>
    <p:sldId id="314" r:id="rId71"/>
    <p:sldId id="414" r:id="rId72"/>
    <p:sldId id="324" r:id="rId73"/>
    <p:sldId id="390" r:id="rId74"/>
    <p:sldId id="412" r:id="rId75"/>
    <p:sldId id="391" r:id="rId76"/>
    <p:sldId id="413" r:id="rId77"/>
    <p:sldId id="333" r:id="rId78"/>
    <p:sldId id="334" r:id="rId79"/>
    <p:sldId id="373" r:id="rId80"/>
    <p:sldId id="411" r:id="rId81"/>
    <p:sldId id="285" r:id="rId82"/>
    <p:sldId id="434" r:id="rId83"/>
    <p:sldId id="286" r:id="rId84"/>
    <p:sldId id="289" r:id="rId85"/>
    <p:sldId id="302" r:id="rId86"/>
    <p:sldId id="426" r:id="rId87"/>
    <p:sldId id="382" r:id="rId88"/>
    <p:sldId id="287" r:id="rId89"/>
    <p:sldId id="304" r:id="rId90"/>
    <p:sldId id="290" r:id="rId91"/>
    <p:sldId id="383" r:id="rId92"/>
    <p:sldId id="306" r:id="rId93"/>
    <p:sldId id="307" r:id="rId94"/>
    <p:sldId id="342" r:id="rId95"/>
    <p:sldId id="339" r:id="rId96"/>
    <p:sldId id="308" r:id="rId97"/>
    <p:sldId id="311" r:id="rId98"/>
    <p:sldId id="396" r:id="rId99"/>
    <p:sldId id="315" r:id="rId100"/>
    <p:sldId id="423" r:id="rId101"/>
    <p:sldId id="340" r:id="rId102"/>
    <p:sldId id="385" r:id="rId103"/>
    <p:sldId id="384" r:id="rId104"/>
    <p:sldId id="299" r:id="rId105"/>
    <p:sldId id="298" r:id="rId106"/>
    <p:sldId id="381" r:id="rId107"/>
    <p:sldId id="397" r:id="rId108"/>
    <p:sldId id="349" r:id="rId109"/>
    <p:sldId id="355" r:id="rId110"/>
    <p:sldId id="356" r:id="rId111"/>
    <p:sldId id="295" r:id="rId112"/>
    <p:sldId id="350" r:id="rId113"/>
    <p:sldId id="351" r:id="rId114"/>
    <p:sldId id="353" r:id="rId115"/>
    <p:sldId id="352" r:id="rId116"/>
    <p:sldId id="354" r:id="rId1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8" autoAdjust="0"/>
    <p:restoredTop sz="94660"/>
  </p:normalViewPr>
  <p:slideViewPr>
    <p:cSldViewPr snapToGrid="0">
      <p:cViewPr varScale="1">
        <p:scale>
          <a:sx n="44" d="100"/>
          <a:sy n="44" d="100"/>
        </p:scale>
        <p:origin x="7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51A51-E12A-438B-8B13-266A55A5C0E5}" type="doc">
      <dgm:prSet loTypeId="urn:microsoft.com/office/officeart/2005/8/layout/radial4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8AA8DA59-019D-49A9-8E61-7402BDE93A1C}">
      <dgm:prSet phldrT="[Text]"/>
      <dgm:spPr/>
      <dgm:t>
        <a:bodyPr/>
        <a:lstStyle/>
        <a:p>
          <a:r>
            <a:rPr lang="en-US" dirty="0"/>
            <a:t>Leadership</a:t>
          </a:r>
          <a:br>
            <a:rPr lang="en-US" dirty="0"/>
          </a:br>
          <a:r>
            <a:rPr lang="en-US" dirty="0"/>
            <a:t>7 Deadly Sins</a:t>
          </a:r>
          <a:endParaRPr lang="en-CA" dirty="0"/>
        </a:p>
      </dgm:t>
    </dgm:pt>
    <dgm:pt modelId="{399A1105-7B23-45BB-BAF7-6E93770C6FDE}" type="parTrans" cxnId="{550DDD93-8749-475A-8188-0ACB62F2BC2A}">
      <dgm:prSet/>
      <dgm:spPr/>
      <dgm:t>
        <a:bodyPr/>
        <a:lstStyle/>
        <a:p>
          <a:endParaRPr lang="en-CA"/>
        </a:p>
      </dgm:t>
    </dgm:pt>
    <dgm:pt modelId="{9DAF6CD0-5D44-425B-970E-596F21DC1FF3}" type="sibTrans" cxnId="{550DDD93-8749-475A-8188-0ACB62F2BC2A}">
      <dgm:prSet/>
      <dgm:spPr/>
      <dgm:t>
        <a:bodyPr/>
        <a:lstStyle/>
        <a:p>
          <a:endParaRPr lang="en-CA"/>
        </a:p>
      </dgm:t>
    </dgm:pt>
    <dgm:pt modelId="{C62CED25-3222-4FA9-A2C8-171781F62971}">
      <dgm:prSet phldrT="[Text]"/>
      <dgm:spPr/>
      <dgm:t>
        <a:bodyPr/>
        <a:lstStyle/>
        <a:p>
          <a:r>
            <a:rPr lang="en-US" dirty="0"/>
            <a:t>Not Having Integrity</a:t>
          </a:r>
          <a:endParaRPr lang="en-CA" dirty="0"/>
        </a:p>
      </dgm:t>
    </dgm:pt>
    <dgm:pt modelId="{72C74F01-9420-4E00-B2BD-196785C827F0}" type="parTrans" cxnId="{535F30D6-7C21-4B53-9279-46A9A2059414}">
      <dgm:prSet/>
      <dgm:spPr/>
      <dgm:t>
        <a:bodyPr/>
        <a:lstStyle/>
        <a:p>
          <a:endParaRPr lang="en-CA"/>
        </a:p>
      </dgm:t>
    </dgm:pt>
    <dgm:pt modelId="{EDBAD817-C08F-497A-8CC3-D648F33D3399}" type="sibTrans" cxnId="{535F30D6-7C21-4B53-9279-46A9A2059414}">
      <dgm:prSet/>
      <dgm:spPr/>
      <dgm:t>
        <a:bodyPr/>
        <a:lstStyle/>
        <a:p>
          <a:endParaRPr lang="en-CA"/>
        </a:p>
      </dgm:t>
    </dgm:pt>
    <dgm:pt modelId="{7A78E883-6772-4DF0-A0FA-21D91982BEAC}">
      <dgm:prSet phldrT="[Text]"/>
      <dgm:spPr/>
      <dgm:t>
        <a:bodyPr/>
        <a:lstStyle/>
        <a:p>
          <a:r>
            <a:rPr lang="en-US" dirty="0"/>
            <a:t>Not Having Vision</a:t>
          </a:r>
          <a:endParaRPr lang="en-CA" dirty="0"/>
        </a:p>
      </dgm:t>
    </dgm:pt>
    <dgm:pt modelId="{86C5F957-5326-4C92-ADAD-03619033E517}" type="parTrans" cxnId="{8374B6BF-E4AB-4E8A-860A-C9A70A61CAD5}">
      <dgm:prSet/>
      <dgm:spPr/>
      <dgm:t>
        <a:bodyPr/>
        <a:lstStyle/>
        <a:p>
          <a:endParaRPr lang="en-CA"/>
        </a:p>
      </dgm:t>
    </dgm:pt>
    <dgm:pt modelId="{FDE6E251-FC56-43A7-9AB8-05617B87F036}" type="sibTrans" cxnId="{8374B6BF-E4AB-4E8A-860A-C9A70A61CAD5}">
      <dgm:prSet/>
      <dgm:spPr/>
      <dgm:t>
        <a:bodyPr/>
        <a:lstStyle/>
        <a:p>
          <a:endParaRPr lang="en-CA"/>
        </a:p>
      </dgm:t>
    </dgm:pt>
    <dgm:pt modelId="{28EC5A70-F832-436F-9FDC-6429E04E08D9}">
      <dgm:prSet phldrT="[Text]"/>
      <dgm:spPr/>
      <dgm:t>
        <a:bodyPr/>
        <a:lstStyle/>
        <a:p>
          <a:r>
            <a:rPr lang="en-US" dirty="0"/>
            <a:t>Not Being Clear</a:t>
          </a:r>
          <a:endParaRPr lang="en-CA" dirty="0"/>
        </a:p>
      </dgm:t>
    </dgm:pt>
    <dgm:pt modelId="{2A1742A9-6F06-465F-8206-5A1830A58A30}" type="parTrans" cxnId="{71441A33-3B0F-4C00-BEA9-7FE0DA44590A}">
      <dgm:prSet/>
      <dgm:spPr/>
      <dgm:t>
        <a:bodyPr/>
        <a:lstStyle/>
        <a:p>
          <a:endParaRPr lang="en-CA"/>
        </a:p>
      </dgm:t>
    </dgm:pt>
    <dgm:pt modelId="{79AD9F2F-2EB7-4BF4-A251-6EAF897603F4}" type="sibTrans" cxnId="{71441A33-3B0F-4C00-BEA9-7FE0DA44590A}">
      <dgm:prSet/>
      <dgm:spPr/>
      <dgm:t>
        <a:bodyPr/>
        <a:lstStyle/>
        <a:p>
          <a:endParaRPr lang="en-CA"/>
        </a:p>
      </dgm:t>
    </dgm:pt>
    <dgm:pt modelId="{05E63676-863C-4A61-8C0E-1FA790248CD1}">
      <dgm:prSet phldrT="[Text]"/>
      <dgm:spPr/>
      <dgm:t>
        <a:bodyPr/>
        <a:lstStyle/>
        <a:p>
          <a:r>
            <a:rPr lang="en-US" dirty="0"/>
            <a:t>Not Developing Others</a:t>
          </a:r>
          <a:endParaRPr lang="en-CA" dirty="0"/>
        </a:p>
      </dgm:t>
    </dgm:pt>
    <dgm:pt modelId="{42A95494-EADB-4EEB-8CBA-24FA2F8300CB}" type="parTrans" cxnId="{AE81DC14-DD6D-4069-8285-884225E72CF8}">
      <dgm:prSet/>
      <dgm:spPr/>
      <dgm:t>
        <a:bodyPr/>
        <a:lstStyle/>
        <a:p>
          <a:endParaRPr lang="en-CA"/>
        </a:p>
      </dgm:t>
    </dgm:pt>
    <dgm:pt modelId="{7328FFD7-AA32-4C31-8412-EB4A1C10193F}" type="sibTrans" cxnId="{AE81DC14-DD6D-4069-8285-884225E72CF8}">
      <dgm:prSet/>
      <dgm:spPr/>
      <dgm:t>
        <a:bodyPr/>
        <a:lstStyle/>
        <a:p>
          <a:endParaRPr lang="en-CA"/>
        </a:p>
      </dgm:t>
    </dgm:pt>
    <dgm:pt modelId="{2FA7E369-48E4-4895-A567-560FD225F3BA}">
      <dgm:prSet phldrT="[Text]"/>
      <dgm:spPr/>
      <dgm:t>
        <a:bodyPr/>
        <a:lstStyle/>
        <a:p>
          <a:r>
            <a:rPr lang="en-US" dirty="0"/>
            <a:t>Not Listening</a:t>
          </a:r>
          <a:endParaRPr lang="en-CA" dirty="0"/>
        </a:p>
      </dgm:t>
    </dgm:pt>
    <dgm:pt modelId="{10EB5AC7-5D14-47FB-9206-77A8BB03905D}" type="parTrans" cxnId="{239EF3AF-96F5-45CC-904B-F92DAD68606B}">
      <dgm:prSet/>
      <dgm:spPr/>
      <dgm:t>
        <a:bodyPr/>
        <a:lstStyle/>
        <a:p>
          <a:endParaRPr lang="en-CA"/>
        </a:p>
      </dgm:t>
    </dgm:pt>
    <dgm:pt modelId="{B565220D-B154-4897-B62B-E472B8AE0675}" type="sibTrans" cxnId="{239EF3AF-96F5-45CC-904B-F92DAD68606B}">
      <dgm:prSet/>
      <dgm:spPr/>
      <dgm:t>
        <a:bodyPr/>
        <a:lstStyle/>
        <a:p>
          <a:endParaRPr lang="en-CA"/>
        </a:p>
      </dgm:t>
    </dgm:pt>
    <dgm:pt modelId="{37A17658-BB94-41D1-A1C5-E1405DFC33C6}">
      <dgm:prSet phldrT="[Text]"/>
      <dgm:spPr/>
      <dgm:t>
        <a:bodyPr/>
        <a:lstStyle/>
        <a:p>
          <a:r>
            <a:rPr lang="en-US" dirty="0"/>
            <a:t>Not Being </a:t>
          </a:r>
          <a:r>
            <a:rPr lang="en-US" b="0" dirty="0"/>
            <a:t>Decisive</a:t>
          </a:r>
          <a:endParaRPr lang="en-CA" b="0" dirty="0"/>
        </a:p>
      </dgm:t>
    </dgm:pt>
    <dgm:pt modelId="{E71747CE-364F-4753-9484-4AD7FB56705B}" type="parTrans" cxnId="{211FA8B8-71EA-4F63-B5FF-B1F893F1F98B}">
      <dgm:prSet/>
      <dgm:spPr/>
      <dgm:t>
        <a:bodyPr/>
        <a:lstStyle/>
        <a:p>
          <a:endParaRPr lang="en-CA"/>
        </a:p>
      </dgm:t>
    </dgm:pt>
    <dgm:pt modelId="{07F872EF-7162-490E-B476-AB14BE156CE1}" type="sibTrans" cxnId="{211FA8B8-71EA-4F63-B5FF-B1F893F1F98B}">
      <dgm:prSet/>
      <dgm:spPr/>
      <dgm:t>
        <a:bodyPr/>
        <a:lstStyle/>
        <a:p>
          <a:endParaRPr lang="en-CA"/>
        </a:p>
      </dgm:t>
    </dgm:pt>
    <dgm:pt modelId="{779DCA79-6EE1-41B2-B26B-42084DEC11F1}">
      <dgm:prSet phldrT="[Text]"/>
      <dgm:spPr/>
      <dgm:t>
        <a:bodyPr/>
        <a:lstStyle/>
        <a:p>
          <a:r>
            <a:rPr lang="en-US" dirty="0"/>
            <a:t>Not Being Flexible</a:t>
          </a:r>
          <a:endParaRPr lang="en-CA" dirty="0"/>
        </a:p>
      </dgm:t>
    </dgm:pt>
    <dgm:pt modelId="{0C78AA41-747E-44C0-9680-BD67D72C6A1F}" type="parTrans" cxnId="{2E42053E-F70B-4565-8BFF-BCAC3ECC543A}">
      <dgm:prSet/>
      <dgm:spPr/>
      <dgm:t>
        <a:bodyPr/>
        <a:lstStyle/>
        <a:p>
          <a:endParaRPr lang="en-CA"/>
        </a:p>
      </dgm:t>
    </dgm:pt>
    <dgm:pt modelId="{6772CFB7-84C1-4628-8AF2-7D3E871EC78D}" type="sibTrans" cxnId="{2E42053E-F70B-4565-8BFF-BCAC3ECC543A}">
      <dgm:prSet/>
      <dgm:spPr/>
      <dgm:t>
        <a:bodyPr/>
        <a:lstStyle/>
        <a:p>
          <a:endParaRPr lang="en-CA"/>
        </a:p>
      </dgm:t>
    </dgm:pt>
    <dgm:pt modelId="{FF3F24E4-719C-4CC8-B329-8F70AE0C435A}" type="pres">
      <dgm:prSet presAssocID="{1CE51A51-E12A-438B-8B13-266A55A5C0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DDB755-397E-4691-8023-131AB8B3388B}" type="pres">
      <dgm:prSet presAssocID="{8AA8DA59-019D-49A9-8E61-7402BDE93A1C}" presName="centerShape" presStyleLbl="node0" presStyleIdx="0" presStyleCnt="1"/>
      <dgm:spPr/>
      <dgm:t>
        <a:bodyPr/>
        <a:lstStyle/>
        <a:p>
          <a:endParaRPr lang="en-US"/>
        </a:p>
      </dgm:t>
    </dgm:pt>
    <dgm:pt modelId="{87DA90AE-7372-4E31-A270-2746D6EA11BC}" type="pres">
      <dgm:prSet presAssocID="{72C74F01-9420-4E00-B2BD-196785C827F0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B4216157-AE6C-488C-B459-EF5069C2EEAC}" type="pres">
      <dgm:prSet presAssocID="{C62CED25-3222-4FA9-A2C8-171781F6297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E109D-C18E-49A2-BC29-656A2B2ED86E}" type="pres">
      <dgm:prSet presAssocID="{86C5F957-5326-4C92-ADAD-03619033E517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904AF610-85A6-4F6A-9E22-3942933A85F8}" type="pres">
      <dgm:prSet presAssocID="{7A78E883-6772-4DF0-A0FA-21D91982BEA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22770-8B01-4F1A-BD86-150A2E7F40DA}" type="pres">
      <dgm:prSet presAssocID="{2A1742A9-6F06-465F-8206-5A1830A58A30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0823DE93-4BD2-4AAD-ADEF-1CEA12F820A1}" type="pres">
      <dgm:prSet presAssocID="{28EC5A70-F832-436F-9FDC-6429E04E08D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AF83D-8409-4C28-841B-0F0888BCCB98}" type="pres">
      <dgm:prSet presAssocID="{42A95494-EADB-4EEB-8CBA-24FA2F8300C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78213D22-5BA7-425F-AAB1-4888043B5D4D}" type="pres">
      <dgm:prSet presAssocID="{05E63676-863C-4A61-8C0E-1FA790248C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BD787-FD65-4D74-960F-014CB8CD8916}" type="pres">
      <dgm:prSet presAssocID="{10EB5AC7-5D14-47FB-9206-77A8BB03905D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0732ABF6-E488-421C-BC20-FAB4509CB7AD}" type="pres">
      <dgm:prSet presAssocID="{2FA7E369-48E4-4895-A567-560FD225F3B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8FAB3-863B-488B-A39E-CA55C47F8249}" type="pres">
      <dgm:prSet presAssocID="{E71747CE-364F-4753-9484-4AD7FB56705B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0BD9C67E-A160-45E7-907F-A21F292F1002}" type="pres">
      <dgm:prSet presAssocID="{37A17658-BB94-41D1-A1C5-E1405DFC33C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FEEE8-797C-4599-B817-573AD9D9E84E}" type="pres">
      <dgm:prSet presAssocID="{0C78AA41-747E-44C0-9680-BD67D72C6A1F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D64056F7-3EF2-46BA-B262-9D6A472DE71C}" type="pres">
      <dgm:prSet presAssocID="{779DCA79-6EE1-41B2-B26B-42084DEC11F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551B55-9F6B-4D6B-93D7-DBE2A98830FD}" type="presOf" srcId="{05E63676-863C-4A61-8C0E-1FA790248CD1}" destId="{78213D22-5BA7-425F-AAB1-4888043B5D4D}" srcOrd="0" destOrd="0" presId="urn:microsoft.com/office/officeart/2005/8/layout/radial4"/>
    <dgm:cxn modelId="{AE81DC14-DD6D-4069-8285-884225E72CF8}" srcId="{8AA8DA59-019D-49A9-8E61-7402BDE93A1C}" destId="{05E63676-863C-4A61-8C0E-1FA790248CD1}" srcOrd="3" destOrd="0" parTransId="{42A95494-EADB-4EEB-8CBA-24FA2F8300CB}" sibTransId="{7328FFD7-AA32-4C31-8412-EB4A1C10193F}"/>
    <dgm:cxn modelId="{2E42053E-F70B-4565-8BFF-BCAC3ECC543A}" srcId="{8AA8DA59-019D-49A9-8E61-7402BDE93A1C}" destId="{779DCA79-6EE1-41B2-B26B-42084DEC11F1}" srcOrd="6" destOrd="0" parTransId="{0C78AA41-747E-44C0-9680-BD67D72C6A1F}" sibTransId="{6772CFB7-84C1-4628-8AF2-7D3E871EC78D}"/>
    <dgm:cxn modelId="{A7B78A2F-0782-4E40-9F5B-CA001525B219}" type="presOf" srcId="{779DCA79-6EE1-41B2-B26B-42084DEC11F1}" destId="{D64056F7-3EF2-46BA-B262-9D6A472DE71C}" srcOrd="0" destOrd="0" presId="urn:microsoft.com/office/officeart/2005/8/layout/radial4"/>
    <dgm:cxn modelId="{7B74CE5D-4558-4610-BE5E-6E39791C1E83}" type="presOf" srcId="{0C78AA41-747E-44C0-9680-BD67D72C6A1F}" destId="{22DFEEE8-797C-4599-B817-573AD9D9E84E}" srcOrd="0" destOrd="0" presId="urn:microsoft.com/office/officeart/2005/8/layout/radial4"/>
    <dgm:cxn modelId="{5057ABCC-B5CF-4DC5-B9FB-2B517FCBCE3D}" type="presOf" srcId="{10EB5AC7-5D14-47FB-9206-77A8BB03905D}" destId="{6D3BD787-FD65-4D74-960F-014CB8CD8916}" srcOrd="0" destOrd="0" presId="urn:microsoft.com/office/officeart/2005/8/layout/radial4"/>
    <dgm:cxn modelId="{8C1EB55E-09FC-4150-BB0A-DD6D230912DC}" type="presOf" srcId="{86C5F957-5326-4C92-ADAD-03619033E517}" destId="{CFDE109D-C18E-49A2-BC29-656A2B2ED86E}" srcOrd="0" destOrd="0" presId="urn:microsoft.com/office/officeart/2005/8/layout/radial4"/>
    <dgm:cxn modelId="{FC1A1A3E-684A-4660-9EB4-51F8ABFEFF53}" type="presOf" srcId="{42A95494-EADB-4EEB-8CBA-24FA2F8300CB}" destId="{B80AF83D-8409-4C28-841B-0F0888BCCB98}" srcOrd="0" destOrd="0" presId="urn:microsoft.com/office/officeart/2005/8/layout/radial4"/>
    <dgm:cxn modelId="{DF707302-EB4D-4C35-8F6A-F59FF78B0FB4}" type="presOf" srcId="{28EC5A70-F832-436F-9FDC-6429E04E08D9}" destId="{0823DE93-4BD2-4AAD-ADEF-1CEA12F820A1}" srcOrd="0" destOrd="0" presId="urn:microsoft.com/office/officeart/2005/8/layout/radial4"/>
    <dgm:cxn modelId="{A2939464-30A8-436E-9587-5634992E1544}" type="presOf" srcId="{72C74F01-9420-4E00-B2BD-196785C827F0}" destId="{87DA90AE-7372-4E31-A270-2746D6EA11BC}" srcOrd="0" destOrd="0" presId="urn:microsoft.com/office/officeart/2005/8/layout/radial4"/>
    <dgm:cxn modelId="{211FA8B8-71EA-4F63-B5FF-B1F893F1F98B}" srcId="{8AA8DA59-019D-49A9-8E61-7402BDE93A1C}" destId="{37A17658-BB94-41D1-A1C5-E1405DFC33C6}" srcOrd="5" destOrd="0" parTransId="{E71747CE-364F-4753-9484-4AD7FB56705B}" sibTransId="{07F872EF-7162-490E-B476-AB14BE156CE1}"/>
    <dgm:cxn modelId="{79BC2DFE-73CD-44DE-8DA6-2E8683E48D24}" type="presOf" srcId="{2FA7E369-48E4-4895-A567-560FD225F3BA}" destId="{0732ABF6-E488-421C-BC20-FAB4509CB7AD}" srcOrd="0" destOrd="0" presId="urn:microsoft.com/office/officeart/2005/8/layout/radial4"/>
    <dgm:cxn modelId="{71441A33-3B0F-4C00-BEA9-7FE0DA44590A}" srcId="{8AA8DA59-019D-49A9-8E61-7402BDE93A1C}" destId="{28EC5A70-F832-436F-9FDC-6429E04E08D9}" srcOrd="2" destOrd="0" parTransId="{2A1742A9-6F06-465F-8206-5A1830A58A30}" sibTransId="{79AD9F2F-2EB7-4BF4-A251-6EAF897603F4}"/>
    <dgm:cxn modelId="{53F77FFE-9E3E-45A3-BF1E-709C43EB4391}" type="presOf" srcId="{2A1742A9-6F06-465F-8206-5A1830A58A30}" destId="{27422770-8B01-4F1A-BD86-150A2E7F40DA}" srcOrd="0" destOrd="0" presId="urn:microsoft.com/office/officeart/2005/8/layout/radial4"/>
    <dgm:cxn modelId="{3B989CBD-DB06-4A8D-B535-20ECB470CAA3}" type="presOf" srcId="{8AA8DA59-019D-49A9-8E61-7402BDE93A1C}" destId="{07DDB755-397E-4691-8023-131AB8B3388B}" srcOrd="0" destOrd="0" presId="urn:microsoft.com/office/officeart/2005/8/layout/radial4"/>
    <dgm:cxn modelId="{ED453935-96C0-438D-B770-F3F598C8AF28}" type="presOf" srcId="{E71747CE-364F-4753-9484-4AD7FB56705B}" destId="{DCE8FAB3-863B-488B-A39E-CA55C47F8249}" srcOrd="0" destOrd="0" presId="urn:microsoft.com/office/officeart/2005/8/layout/radial4"/>
    <dgm:cxn modelId="{8374B6BF-E4AB-4E8A-860A-C9A70A61CAD5}" srcId="{8AA8DA59-019D-49A9-8E61-7402BDE93A1C}" destId="{7A78E883-6772-4DF0-A0FA-21D91982BEAC}" srcOrd="1" destOrd="0" parTransId="{86C5F957-5326-4C92-ADAD-03619033E517}" sibTransId="{FDE6E251-FC56-43A7-9AB8-05617B87F036}"/>
    <dgm:cxn modelId="{6BBB7E13-BC86-4B09-9112-05A76F163922}" type="presOf" srcId="{1CE51A51-E12A-438B-8B13-266A55A5C0E5}" destId="{FF3F24E4-719C-4CC8-B329-8F70AE0C435A}" srcOrd="0" destOrd="0" presId="urn:microsoft.com/office/officeart/2005/8/layout/radial4"/>
    <dgm:cxn modelId="{535F30D6-7C21-4B53-9279-46A9A2059414}" srcId="{8AA8DA59-019D-49A9-8E61-7402BDE93A1C}" destId="{C62CED25-3222-4FA9-A2C8-171781F62971}" srcOrd="0" destOrd="0" parTransId="{72C74F01-9420-4E00-B2BD-196785C827F0}" sibTransId="{EDBAD817-C08F-497A-8CC3-D648F33D3399}"/>
    <dgm:cxn modelId="{239EF3AF-96F5-45CC-904B-F92DAD68606B}" srcId="{8AA8DA59-019D-49A9-8E61-7402BDE93A1C}" destId="{2FA7E369-48E4-4895-A567-560FD225F3BA}" srcOrd="4" destOrd="0" parTransId="{10EB5AC7-5D14-47FB-9206-77A8BB03905D}" sibTransId="{B565220D-B154-4897-B62B-E472B8AE0675}"/>
    <dgm:cxn modelId="{550DDD93-8749-475A-8188-0ACB62F2BC2A}" srcId="{1CE51A51-E12A-438B-8B13-266A55A5C0E5}" destId="{8AA8DA59-019D-49A9-8E61-7402BDE93A1C}" srcOrd="0" destOrd="0" parTransId="{399A1105-7B23-45BB-BAF7-6E93770C6FDE}" sibTransId="{9DAF6CD0-5D44-425B-970E-596F21DC1FF3}"/>
    <dgm:cxn modelId="{4412EE69-70A7-4E9F-AC98-496A76E29047}" type="presOf" srcId="{7A78E883-6772-4DF0-A0FA-21D91982BEAC}" destId="{904AF610-85A6-4F6A-9E22-3942933A85F8}" srcOrd="0" destOrd="0" presId="urn:microsoft.com/office/officeart/2005/8/layout/radial4"/>
    <dgm:cxn modelId="{DB3B8664-2F1A-4521-B94F-972235C493F8}" type="presOf" srcId="{37A17658-BB94-41D1-A1C5-E1405DFC33C6}" destId="{0BD9C67E-A160-45E7-907F-A21F292F1002}" srcOrd="0" destOrd="0" presId="urn:microsoft.com/office/officeart/2005/8/layout/radial4"/>
    <dgm:cxn modelId="{BC90D05E-E6C2-4151-89B0-5C3447837A91}" type="presOf" srcId="{C62CED25-3222-4FA9-A2C8-171781F62971}" destId="{B4216157-AE6C-488C-B459-EF5069C2EEAC}" srcOrd="0" destOrd="0" presId="urn:microsoft.com/office/officeart/2005/8/layout/radial4"/>
    <dgm:cxn modelId="{E248D150-1FF2-4358-8125-C9714E9211F4}" type="presParOf" srcId="{FF3F24E4-719C-4CC8-B329-8F70AE0C435A}" destId="{07DDB755-397E-4691-8023-131AB8B3388B}" srcOrd="0" destOrd="0" presId="urn:microsoft.com/office/officeart/2005/8/layout/radial4"/>
    <dgm:cxn modelId="{072F172A-EEFC-456B-A374-C6E0F165A014}" type="presParOf" srcId="{FF3F24E4-719C-4CC8-B329-8F70AE0C435A}" destId="{87DA90AE-7372-4E31-A270-2746D6EA11BC}" srcOrd="1" destOrd="0" presId="urn:microsoft.com/office/officeart/2005/8/layout/radial4"/>
    <dgm:cxn modelId="{90D42D1C-73FD-4B56-9482-14AFEE97B054}" type="presParOf" srcId="{FF3F24E4-719C-4CC8-B329-8F70AE0C435A}" destId="{B4216157-AE6C-488C-B459-EF5069C2EEAC}" srcOrd="2" destOrd="0" presId="urn:microsoft.com/office/officeart/2005/8/layout/radial4"/>
    <dgm:cxn modelId="{C00B0DB0-F4F0-47A5-830F-6BD97CC64E58}" type="presParOf" srcId="{FF3F24E4-719C-4CC8-B329-8F70AE0C435A}" destId="{CFDE109D-C18E-49A2-BC29-656A2B2ED86E}" srcOrd="3" destOrd="0" presId="urn:microsoft.com/office/officeart/2005/8/layout/radial4"/>
    <dgm:cxn modelId="{2151EC1C-9A67-4343-82D6-CE9005F30AA3}" type="presParOf" srcId="{FF3F24E4-719C-4CC8-B329-8F70AE0C435A}" destId="{904AF610-85A6-4F6A-9E22-3942933A85F8}" srcOrd="4" destOrd="0" presId="urn:microsoft.com/office/officeart/2005/8/layout/radial4"/>
    <dgm:cxn modelId="{272D54FD-DD6B-48CD-A2A4-B09A231294A7}" type="presParOf" srcId="{FF3F24E4-719C-4CC8-B329-8F70AE0C435A}" destId="{27422770-8B01-4F1A-BD86-150A2E7F40DA}" srcOrd="5" destOrd="0" presId="urn:microsoft.com/office/officeart/2005/8/layout/radial4"/>
    <dgm:cxn modelId="{A2664CB0-1015-42F5-B680-587244A0218D}" type="presParOf" srcId="{FF3F24E4-719C-4CC8-B329-8F70AE0C435A}" destId="{0823DE93-4BD2-4AAD-ADEF-1CEA12F820A1}" srcOrd="6" destOrd="0" presId="urn:microsoft.com/office/officeart/2005/8/layout/radial4"/>
    <dgm:cxn modelId="{2B330F7E-25F9-44D9-9024-C50E00C5A757}" type="presParOf" srcId="{FF3F24E4-719C-4CC8-B329-8F70AE0C435A}" destId="{B80AF83D-8409-4C28-841B-0F0888BCCB98}" srcOrd="7" destOrd="0" presId="urn:microsoft.com/office/officeart/2005/8/layout/radial4"/>
    <dgm:cxn modelId="{813F2085-B578-4C46-AB84-5A7B1F5FC2CA}" type="presParOf" srcId="{FF3F24E4-719C-4CC8-B329-8F70AE0C435A}" destId="{78213D22-5BA7-425F-AAB1-4888043B5D4D}" srcOrd="8" destOrd="0" presId="urn:microsoft.com/office/officeart/2005/8/layout/radial4"/>
    <dgm:cxn modelId="{E086DE98-E2D5-4EC0-A890-9FA0FB28564B}" type="presParOf" srcId="{FF3F24E4-719C-4CC8-B329-8F70AE0C435A}" destId="{6D3BD787-FD65-4D74-960F-014CB8CD8916}" srcOrd="9" destOrd="0" presId="urn:microsoft.com/office/officeart/2005/8/layout/radial4"/>
    <dgm:cxn modelId="{F5F19976-B627-44A7-96E6-700B89F04D64}" type="presParOf" srcId="{FF3F24E4-719C-4CC8-B329-8F70AE0C435A}" destId="{0732ABF6-E488-421C-BC20-FAB4509CB7AD}" srcOrd="10" destOrd="0" presId="urn:microsoft.com/office/officeart/2005/8/layout/radial4"/>
    <dgm:cxn modelId="{1314B50E-3649-4A25-A840-163C18D54D2B}" type="presParOf" srcId="{FF3F24E4-719C-4CC8-B329-8F70AE0C435A}" destId="{DCE8FAB3-863B-488B-A39E-CA55C47F8249}" srcOrd="11" destOrd="0" presId="urn:microsoft.com/office/officeart/2005/8/layout/radial4"/>
    <dgm:cxn modelId="{A853FC51-EB1E-4E6B-A221-50A85F878621}" type="presParOf" srcId="{FF3F24E4-719C-4CC8-B329-8F70AE0C435A}" destId="{0BD9C67E-A160-45E7-907F-A21F292F1002}" srcOrd="12" destOrd="0" presId="urn:microsoft.com/office/officeart/2005/8/layout/radial4"/>
    <dgm:cxn modelId="{7732A68C-1876-482E-8715-81C026B84821}" type="presParOf" srcId="{FF3F24E4-719C-4CC8-B329-8F70AE0C435A}" destId="{22DFEEE8-797C-4599-B817-573AD9D9E84E}" srcOrd="13" destOrd="0" presId="urn:microsoft.com/office/officeart/2005/8/layout/radial4"/>
    <dgm:cxn modelId="{25E31F7F-A337-450C-849A-0F7C49247FE6}" type="presParOf" srcId="{FF3F24E4-719C-4CC8-B329-8F70AE0C435A}" destId="{D64056F7-3EF2-46BA-B262-9D6A472DE71C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DB755-397E-4691-8023-131AB8B3388B}">
      <dsp:nvSpPr>
        <dsp:cNvPr id="0" name=""/>
        <dsp:cNvSpPr/>
      </dsp:nvSpPr>
      <dsp:spPr>
        <a:xfrm>
          <a:off x="3286077" y="2837807"/>
          <a:ext cx="1962245" cy="1962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Leadership</a:t>
          </a:r>
          <a:br>
            <a:rPr lang="en-US" sz="2200" kern="1200" dirty="0"/>
          </a:br>
          <a:r>
            <a:rPr lang="en-US" sz="2200" kern="1200" dirty="0"/>
            <a:t>7 Deadly Sins</a:t>
          </a:r>
          <a:endParaRPr lang="en-CA" sz="2200" kern="1200" dirty="0"/>
        </a:p>
      </dsp:txBody>
      <dsp:txXfrm>
        <a:off x="3573441" y="3125171"/>
        <a:ext cx="1387517" cy="1387517"/>
      </dsp:txXfrm>
    </dsp:sp>
    <dsp:sp modelId="{87DA90AE-7372-4E31-A270-2746D6EA11BC}">
      <dsp:nvSpPr>
        <dsp:cNvPr id="0" name=""/>
        <dsp:cNvSpPr/>
      </dsp:nvSpPr>
      <dsp:spPr>
        <a:xfrm rot="10800000">
          <a:off x="998245" y="3539310"/>
          <a:ext cx="2162001" cy="5592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216157-AE6C-488C-B459-EF5069C2EEAC}">
      <dsp:nvSpPr>
        <dsp:cNvPr id="0" name=""/>
        <dsp:cNvSpPr/>
      </dsp:nvSpPr>
      <dsp:spPr>
        <a:xfrm>
          <a:off x="311459" y="3269501"/>
          <a:ext cx="1373571" cy="1098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Not Having Integrity</a:t>
          </a:r>
          <a:endParaRPr lang="en-CA" sz="1900" kern="1200" dirty="0"/>
        </a:p>
      </dsp:txBody>
      <dsp:txXfrm>
        <a:off x="343643" y="3301685"/>
        <a:ext cx="1309203" cy="1034489"/>
      </dsp:txXfrm>
    </dsp:sp>
    <dsp:sp modelId="{CFDE109D-C18E-49A2-BC29-656A2B2ED86E}">
      <dsp:nvSpPr>
        <dsp:cNvPr id="0" name=""/>
        <dsp:cNvSpPr/>
      </dsp:nvSpPr>
      <dsp:spPr>
        <a:xfrm rot="12600000">
          <a:off x="1291375" y="2445333"/>
          <a:ext cx="2162001" cy="55923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4AF610-85A6-4F6A-9E22-3942933A85F8}">
      <dsp:nvSpPr>
        <dsp:cNvPr id="0" name=""/>
        <dsp:cNvSpPr/>
      </dsp:nvSpPr>
      <dsp:spPr>
        <a:xfrm>
          <a:off x="749416" y="1635024"/>
          <a:ext cx="1373571" cy="10988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Not Having Vision</a:t>
          </a:r>
          <a:endParaRPr lang="en-CA" sz="1900" kern="1200" dirty="0"/>
        </a:p>
      </dsp:txBody>
      <dsp:txXfrm>
        <a:off x="781600" y="1667208"/>
        <a:ext cx="1309203" cy="1034489"/>
      </dsp:txXfrm>
    </dsp:sp>
    <dsp:sp modelId="{27422770-8B01-4F1A-BD86-150A2E7F40DA}">
      <dsp:nvSpPr>
        <dsp:cNvPr id="0" name=""/>
        <dsp:cNvSpPr/>
      </dsp:nvSpPr>
      <dsp:spPr>
        <a:xfrm rot="14400000">
          <a:off x="2092222" y="1644486"/>
          <a:ext cx="2162001" cy="55923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23DE93-4BD2-4AAD-ADEF-1CEA12F820A1}">
      <dsp:nvSpPr>
        <dsp:cNvPr id="0" name=""/>
        <dsp:cNvSpPr/>
      </dsp:nvSpPr>
      <dsp:spPr>
        <a:xfrm>
          <a:off x="1945936" y="438503"/>
          <a:ext cx="1373571" cy="10988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Not Being Clear</a:t>
          </a:r>
          <a:endParaRPr lang="en-CA" sz="1900" kern="1200" dirty="0"/>
        </a:p>
      </dsp:txBody>
      <dsp:txXfrm>
        <a:off x="1978120" y="470687"/>
        <a:ext cx="1309203" cy="1034489"/>
      </dsp:txXfrm>
    </dsp:sp>
    <dsp:sp modelId="{B80AF83D-8409-4C28-841B-0F0888BCCB98}">
      <dsp:nvSpPr>
        <dsp:cNvPr id="0" name=""/>
        <dsp:cNvSpPr/>
      </dsp:nvSpPr>
      <dsp:spPr>
        <a:xfrm rot="16200000">
          <a:off x="3186199" y="1351356"/>
          <a:ext cx="2162001" cy="5592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213D22-5BA7-425F-AAB1-4888043B5D4D}">
      <dsp:nvSpPr>
        <dsp:cNvPr id="0" name=""/>
        <dsp:cNvSpPr/>
      </dsp:nvSpPr>
      <dsp:spPr>
        <a:xfrm>
          <a:off x="3580414" y="547"/>
          <a:ext cx="1373571" cy="10988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Not Developing Others</a:t>
          </a:r>
          <a:endParaRPr lang="en-CA" sz="1900" kern="1200" dirty="0"/>
        </a:p>
      </dsp:txBody>
      <dsp:txXfrm>
        <a:off x="3612598" y="32731"/>
        <a:ext cx="1309203" cy="1034489"/>
      </dsp:txXfrm>
    </dsp:sp>
    <dsp:sp modelId="{6D3BD787-FD65-4D74-960F-014CB8CD8916}">
      <dsp:nvSpPr>
        <dsp:cNvPr id="0" name=""/>
        <dsp:cNvSpPr/>
      </dsp:nvSpPr>
      <dsp:spPr>
        <a:xfrm rot="18000000">
          <a:off x="4280176" y="1644486"/>
          <a:ext cx="2162001" cy="55923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32ABF6-E488-421C-BC20-FAB4509CB7AD}">
      <dsp:nvSpPr>
        <dsp:cNvPr id="0" name=""/>
        <dsp:cNvSpPr/>
      </dsp:nvSpPr>
      <dsp:spPr>
        <a:xfrm>
          <a:off x="5214891" y="438503"/>
          <a:ext cx="1373571" cy="10988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Not Listening</a:t>
          </a:r>
          <a:endParaRPr lang="en-CA" sz="1900" kern="1200" dirty="0"/>
        </a:p>
      </dsp:txBody>
      <dsp:txXfrm>
        <a:off x="5247075" y="470687"/>
        <a:ext cx="1309203" cy="1034489"/>
      </dsp:txXfrm>
    </dsp:sp>
    <dsp:sp modelId="{DCE8FAB3-863B-488B-A39E-CA55C47F8249}">
      <dsp:nvSpPr>
        <dsp:cNvPr id="0" name=""/>
        <dsp:cNvSpPr/>
      </dsp:nvSpPr>
      <dsp:spPr>
        <a:xfrm rot="19800000">
          <a:off x="5081023" y="2445333"/>
          <a:ext cx="2162001" cy="5592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D9C67E-A160-45E7-907F-A21F292F1002}">
      <dsp:nvSpPr>
        <dsp:cNvPr id="0" name=""/>
        <dsp:cNvSpPr/>
      </dsp:nvSpPr>
      <dsp:spPr>
        <a:xfrm>
          <a:off x="6411411" y="1635024"/>
          <a:ext cx="1373571" cy="1098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Not Being </a:t>
          </a:r>
          <a:r>
            <a:rPr lang="en-US" sz="1900" b="0" kern="1200" dirty="0"/>
            <a:t>Decisive</a:t>
          </a:r>
          <a:endParaRPr lang="en-CA" sz="1900" b="0" kern="1200" dirty="0"/>
        </a:p>
      </dsp:txBody>
      <dsp:txXfrm>
        <a:off x="6443595" y="1667208"/>
        <a:ext cx="1309203" cy="1034489"/>
      </dsp:txXfrm>
    </dsp:sp>
    <dsp:sp modelId="{22DFEEE8-797C-4599-B817-573AD9D9E84E}">
      <dsp:nvSpPr>
        <dsp:cNvPr id="0" name=""/>
        <dsp:cNvSpPr/>
      </dsp:nvSpPr>
      <dsp:spPr>
        <a:xfrm>
          <a:off x="5374153" y="3539310"/>
          <a:ext cx="2162001" cy="55923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4056F7-3EF2-46BA-B262-9D6A472DE71C}">
      <dsp:nvSpPr>
        <dsp:cNvPr id="0" name=""/>
        <dsp:cNvSpPr/>
      </dsp:nvSpPr>
      <dsp:spPr>
        <a:xfrm>
          <a:off x="6849368" y="3269501"/>
          <a:ext cx="1373571" cy="10988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Not Being Flexible</a:t>
          </a:r>
          <a:endParaRPr lang="en-CA" sz="1900" kern="1200" dirty="0"/>
        </a:p>
      </dsp:txBody>
      <dsp:txXfrm>
        <a:off x="6881552" y="3301685"/>
        <a:ext cx="1309203" cy="103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1C0D1-8F7E-4E2E-A143-2010DB98B9D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C9C09-282C-4BB9-AFB6-A0F6B00B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41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6E7311-F442-460F-8D64-D8ED682D1AB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92AAD9-AB7B-42F3-BAA8-C6E44DC4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F6E299-236B-4E2A-9B34-AF5355F473E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30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1BA23F1-A83A-45C4-942B-B33D8161249E}" type="slidenum">
              <a:rPr lang="en-US" altLang="en-US" smtClean="0">
                <a:latin typeface="Tahoma" panose="020B0604030504040204" pitchFamily="34" charset="0"/>
              </a:rPr>
              <a:pPr/>
              <a:t>75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40081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E511D94-A8D5-4C72-85A1-E4AF76B6BB24}" type="slidenum">
              <a:rPr lang="en-US" altLang="en-US">
                <a:latin typeface="Arial" panose="020B0604020202020204" pitchFamily="34" charset="0"/>
              </a:rPr>
              <a:pPr/>
              <a:t>87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76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714375"/>
            <a:ext cx="6280150" cy="353218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9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714375"/>
            <a:ext cx="6280150" cy="35321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6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714375"/>
            <a:ext cx="6280150" cy="35321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36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Way of competing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44725-F7E0-46D3-BC7B-C6DAABEC1885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64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DABDF9E-F39F-47B0-BC1E-F30D4815E687}" type="slidenum">
              <a:rPr lang="en-US" altLang="en-US">
                <a:latin typeface="Arial" panose="020B0604020202020204" pitchFamily="34" charset="0"/>
              </a:rPr>
              <a:pPr/>
              <a:t>102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60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94674BD-BB51-46FF-A94B-F92912FCBCE0}" type="slidenum">
              <a:rPr lang="en-US" altLang="en-US">
                <a:latin typeface="Arial" panose="020B0604020202020204" pitchFamily="34" charset="0"/>
              </a:rPr>
              <a:pPr/>
              <a:t>103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1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 sz="33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 sz="33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FA9880-1A5A-46C8-A8C5-2A4171DAEF1B}" type="slidenum">
              <a:rPr lang="en-US" altLang="en-US" sz="1200">
                <a:latin typeface="Times New Roman" pitchFamily="18" charset="0"/>
              </a:rPr>
              <a:pPr eaLnBrk="1" hangingPunct="1"/>
              <a:t>104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2943" indent="-232943"/>
            <a:r>
              <a:rPr lang="en-US" altLang="en-US" b="1" u="sng"/>
              <a:t>Also available on a Transparency Acetate</a:t>
            </a:r>
            <a:r>
              <a:rPr lang="en-US" altLang="en-US"/>
              <a:t> </a:t>
            </a:r>
          </a:p>
          <a:p>
            <a:pPr marL="232943" indent="-232943"/>
            <a:r>
              <a:rPr lang="en-US" altLang="en-US"/>
              <a:t>See Learning Goal 5: Explain the importance of various forms of sales promotion, including sampling.</a:t>
            </a:r>
          </a:p>
          <a:p>
            <a:pPr marL="698830" lvl="1" indent="-232943"/>
            <a:endParaRPr lang="en-US" altLang="en-US"/>
          </a:p>
          <a:p>
            <a:pPr marL="232943" indent="-232943"/>
            <a:r>
              <a:rPr lang="en-US" altLang="en-US" u="sng"/>
              <a:t>Tips on Issuing Coupons</a:t>
            </a:r>
            <a:endParaRPr lang="en-US" altLang="en-US"/>
          </a:p>
          <a:p>
            <a:pPr marL="232943" indent="-232943">
              <a:buFontTx/>
              <a:buAutoNum type="arabicPeriod"/>
            </a:pPr>
            <a:r>
              <a:rPr lang="en-US" altLang="en-US"/>
              <a:t>It’s difficult to imagine the numbers of coupons offered by companies in the U.S. market. Estimates range as high as 1 trillion.  What students are not aware of is that coupons are also a significant expense to companies.</a:t>
            </a:r>
          </a:p>
          <a:p>
            <a:pPr marL="232943" indent="-232943">
              <a:buFontTx/>
              <a:buAutoNum type="arabicPeriod"/>
            </a:pPr>
            <a:r>
              <a:rPr lang="en-US" altLang="en-US"/>
              <a:t>This slide offers tips to companies considering offering coupons as a form of sales promotions.  Students should be able to relate to the information provided in this slide.  Ask the students to comment on each of the suggestions given.</a:t>
            </a:r>
          </a:p>
          <a:p>
            <a:pPr marL="232943" indent="-232943">
              <a:buFontTx/>
              <a:buAutoNum type="arabicPeriod"/>
            </a:pPr>
            <a:r>
              <a:rPr lang="en-US" altLang="en-US"/>
              <a:t>Share with the class some interesting facts regarding the use of coupons:</a:t>
            </a:r>
          </a:p>
          <a:p>
            <a:pPr marL="698830" lvl="1" indent="-232943">
              <a:buFontTx/>
              <a:buChar char="•"/>
            </a:pPr>
            <a:r>
              <a:rPr lang="en-US" altLang="en-US"/>
              <a:t>	90% of all American adults clip and save coupons.</a:t>
            </a:r>
          </a:p>
          <a:p>
            <a:pPr marL="698830" lvl="1" indent="-232943">
              <a:buFontTx/>
              <a:buChar char="•"/>
            </a:pPr>
            <a:r>
              <a:rPr lang="en-US" altLang="en-US"/>
              <a:t>	88% of all adults in the U.S. clip and save cents-off coupons.</a:t>
            </a:r>
          </a:p>
          <a:p>
            <a:pPr marL="698830" lvl="1" indent="-232943">
              <a:buFontTx/>
              <a:buChar char="•"/>
            </a:pPr>
            <a:r>
              <a:rPr lang="en-US" altLang="en-US"/>
              <a:t>	88% of coupons users cited the Sunday newspaper as the best place to find coupons.</a:t>
            </a:r>
          </a:p>
          <a:p>
            <a:pPr marL="698830" lvl="1" indent="-232943">
              <a:buFontTx/>
              <a:buChar char="•"/>
            </a:pPr>
            <a:r>
              <a:rPr lang="en-US" altLang="en-US"/>
              <a:t>	The lowest cents-off coupon adults will clip and save is 25 cents.</a:t>
            </a:r>
          </a:p>
          <a:p>
            <a:pPr marL="698830" lvl="1" indent="-232943">
              <a:buFontTx/>
              <a:buChar char="•"/>
            </a:pPr>
            <a:r>
              <a:rPr lang="en-US" altLang="en-US"/>
              <a:t>	Families with incomes lower than $40,000 per household are more likely to clip and save coupons.</a:t>
            </a:r>
          </a:p>
          <a:p>
            <a:pPr marL="698830" lvl="1" indent="-232943">
              <a:buFontTx/>
              <a:buChar char="•"/>
            </a:pPr>
            <a:r>
              <a:rPr lang="en-US" altLang="en-US"/>
              <a:t>	Online coupon growth has reached 27% of Internet users.</a:t>
            </a:r>
          </a:p>
        </p:txBody>
      </p:sp>
    </p:spTree>
    <p:extLst>
      <p:ext uri="{BB962C8B-B14F-4D97-AF65-F5344CB8AC3E}">
        <p14:creationId xmlns:p14="http://schemas.microsoft.com/office/powerpoint/2010/main" val="2426945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8EF5AE7-06D0-420E-A891-6B36D909AF4A}" type="slidenum">
              <a:rPr lang="en-US" altLang="en-US">
                <a:latin typeface="Arial" panose="020B0604020202020204" pitchFamily="34" charset="0"/>
              </a:rPr>
              <a:pPr/>
              <a:t>106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Invention- telephone, car, goalie mask</a:t>
            </a:r>
          </a:p>
          <a:p>
            <a:r>
              <a:rPr lang="en-US" dirty="0"/>
              <a:t>Innovation – flat top</a:t>
            </a:r>
            <a:r>
              <a:rPr lang="en-US" baseline="0" dirty="0"/>
              <a:t> stove,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930D2-2202-4D3F-BD45-6A60719C38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24AE25-D8B0-4ECF-AC4C-95B02D93A2AC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1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Anyone</a:t>
            </a:r>
            <a:r>
              <a:rPr lang="en-US" baseline="0" dirty="0"/>
              <a:t> can apply for a patent, safe to discuss work</a:t>
            </a:r>
          </a:p>
          <a:p>
            <a:pPr defTabSz="931774">
              <a:defRPr/>
            </a:pPr>
            <a:r>
              <a:rPr lang="en-US" dirty="0"/>
              <a:t>Copyright exists automatically when an original work is created; however, registration gives you a certificate that states that you are the owner, which can be used in court as evidence of ownership.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930D2-2202-4D3F-BD45-6A60719C389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6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Original, distinct, unique. It's all about </a:t>
            </a:r>
            <a:r>
              <a:rPr lang="en-US" b="1" dirty="0"/>
              <a:t>standing out</a:t>
            </a:r>
            <a:r>
              <a:rPr lang="en-US" dirty="0"/>
              <a:t>. </a:t>
            </a:r>
          </a:p>
          <a:p>
            <a:r>
              <a:rPr lang="en-US" dirty="0"/>
              <a:t>Your trade-mark helps your customers distinguish your products and services from others in the marketplace</a:t>
            </a:r>
          </a:p>
          <a:p>
            <a:r>
              <a:rPr lang="en-US" dirty="0"/>
              <a:t>15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930D2-2202-4D3F-BD45-6A60719C389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30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12E120-37CE-4EDA-B01D-D5487560EB4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0A782-428E-41DC-A5DB-665A3F667F3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6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EC4C50-6CAF-4C03-803A-B837E10EB24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003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EE95468-ED73-43F0-AC69-E1454956FE8D}" type="slidenum">
              <a:rPr lang="en-US" altLang="en-US" smtClean="0">
                <a:latin typeface="Tahoma" panose="020B0604030504040204" pitchFamily="34" charset="0"/>
              </a:rPr>
              <a:pPr/>
              <a:t>73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863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5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5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63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7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17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6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0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9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6684" y="1827213"/>
            <a:ext cx="9751483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Nickels 6e/Copyright © 2007 McGraw-Hill Ryerson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FD101-8503-4183-9F07-C9843A9D3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483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2003 McGraw-Hill Ryerson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FBCBEBD-7950-4FD4-B48C-C3035B88FE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0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4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6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8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7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0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2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2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0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1" r:id="rId17"/>
    <p:sldLayoutId id="214748372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36wUmJGzvA&amp;feature=relate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DsqySu0vMA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qs_cXsxKU" TargetMode="External"/><Relationship Id="rId2" Type="http://schemas.openxmlformats.org/officeDocument/2006/relationships/hyperlink" Target="http://www.youtube.com/watch?v=qvlCo35lBkY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news/business/online-retailers-open-regular-stores-1.3948652" TargetMode="External"/><Relationship Id="rId2" Type="http://schemas.openxmlformats.org/officeDocument/2006/relationships/hyperlink" Target="http://www.cbc.ca/news/business/amazon-go-grocery-store-1.388311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P468z0_C70" TargetMode="External"/><Relationship Id="rId2" Type="http://schemas.openxmlformats.org/officeDocument/2006/relationships/hyperlink" Target="http://www.buddyrider.ca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dapopstop.com/" TargetMode="External"/><Relationship Id="rId2" Type="http://schemas.openxmlformats.org/officeDocument/2006/relationships/hyperlink" Target="https://www.youtube.com/watch?v=gPbh6Ru7VV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FVoJhp3RN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en.wikipedia.org/wiki/File:English_&amp;_Hebrew_Coke_labels.jpg" TargetMode="Externa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tailcouncil.org/resources/industry-research/" TargetMode="External"/><Relationship Id="rId2" Type="http://schemas.openxmlformats.org/officeDocument/2006/relationships/hyperlink" Target="http://www.canadabusiness.ca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utube.com/watch?v=o9mdHMtxOjY&amp;feature=related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Hlal9fwkU" TargetMode="External"/><Relationship Id="rId2" Type="http://schemas.openxmlformats.org/officeDocument/2006/relationships/hyperlink" Target="https://www.youtube.com/watch?v=I6SGRIwbNmg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x2rPMz-Tz0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terms/f/franchise.asp" TargetMode="External"/><Relationship Id="rId2" Type="http://schemas.openxmlformats.org/officeDocument/2006/relationships/hyperlink" Target="http://www.investopedia.com/terms/p/patent.asp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6O98o2FRHw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tle.com/brands/baby-foods" TargetMode="External"/><Relationship Id="rId2" Type="http://schemas.openxmlformats.org/officeDocument/2006/relationships/hyperlink" Target="http://www.kraftcanada.com/product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opedia.com/terms/s/security.asp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774916"/>
            <a:ext cx="8915399" cy="2014779"/>
          </a:xfrm>
        </p:spPr>
        <p:txBody>
          <a:bodyPr/>
          <a:lstStyle/>
          <a:p>
            <a:pPr algn="ctr"/>
            <a:r>
              <a:rPr lang="en-US" dirty="0"/>
              <a:t>Getting Started</a:t>
            </a:r>
            <a:br>
              <a:rPr lang="en-US" dirty="0"/>
            </a:br>
            <a:r>
              <a:rPr lang="en-US" dirty="0"/>
              <a:t>The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773" y="2665708"/>
            <a:ext cx="9427839" cy="4192292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477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or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Market</a:t>
            </a:r>
            <a:r>
              <a:rPr lang="en-US" sz="2400" dirty="0"/>
              <a:t> – pulled entrepreneurship – opportunity provides the pull that drives the development of ideas</a:t>
            </a:r>
          </a:p>
          <a:p>
            <a:endParaRPr lang="en-US" sz="2400" dirty="0"/>
          </a:p>
          <a:p>
            <a:r>
              <a:rPr lang="en-US" sz="2400" b="1" dirty="0"/>
              <a:t>Product</a:t>
            </a:r>
            <a:r>
              <a:rPr lang="en-US" sz="2400" dirty="0"/>
              <a:t> –driven/services driven entrepreneurship – idea comes first and then the 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219619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Rent</a:t>
            </a:r>
          </a:p>
          <a:p>
            <a:r>
              <a:rPr lang="en-US" sz="2800" dirty="0"/>
              <a:t>Size of space</a:t>
            </a:r>
          </a:p>
          <a:p>
            <a:r>
              <a:rPr lang="en-US" sz="2800" dirty="0"/>
              <a:t>Nature of the space</a:t>
            </a:r>
          </a:p>
          <a:p>
            <a:r>
              <a:rPr lang="en-US" sz="2800" dirty="0"/>
              <a:t>Needs work</a:t>
            </a:r>
          </a:p>
          <a:p>
            <a:r>
              <a:rPr lang="en-US" sz="2800" dirty="0"/>
              <a:t>Parking nature of neighborhood</a:t>
            </a:r>
          </a:p>
          <a:p>
            <a:r>
              <a:rPr lang="en-US" sz="2800" dirty="0" smtClean="0"/>
              <a:t>Competition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20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Promotion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95943" y="435429"/>
            <a:ext cx="10472057" cy="6270171"/>
          </a:xfrm>
        </p:spPr>
        <p:txBody>
          <a:bodyPr>
            <a:normAutofit/>
          </a:bodyPr>
          <a:lstStyle/>
          <a:p>
            <a:pPr marL="381000" indent="-381000">
              <a:lnSpc>
                <a:spcPct val="80000"/>
              </a:lnSpc>
            </a:pPr>
            <a:r>
              <a:rPr lang="en-US" altLang="en-US" dirty="0"/>
              <a:t>There are </a:t>
            </a:r>
            <a:r>
              <a:rPr lang="en-US" altLang="en-US" b="1" u="sng" dirty="0"/>
              <a:t>Six TYPES OF PROMOTION</a:t>
            </a:r>
            <a:r>
              <a:rPr lang="en-US" altLang="en-US" dirty="0"/>
              <a:t> used to help sellers get their message to customers.</a:t>
            </a:r>
          </a:p>
          <a:p>
            <a:pPr marL="381000" indent="-381000">
              <a:lnSpc>
                <a:spcPct val="80000"/>
              </a:lnSpc>
              <a:buNone/>
            </a:pPr>
            <a:endParaRPr lang="en-US" altLang="en-US" b="1" dirty="0"/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 dirty="0"/>
              <a:t>ADVERTISING</a:t>
            </a:r>
            <a:r>
              <a:rPr lang="en-US" altLang="en-US" sz="2000" dirty="0"/>
              <a:t> - Any </a:t>
            </a:r>
            <a:r>
              <a:rPr lang="en-US" altLang="en-US" sz="2000" u="sng" dirty="0"/>
              <a:t>paid</a:t>
            </a:r>
            <a:r>
              <a:rPr lang="en-US" altLang="en-US" sz="2000" dirty="0"/>
              <a:t> form of promotion (newspapers, TV, radio, magazines, billboards, etc.) usually a media involved.	</a:t>
            </a:r>
            <a:endParaRPr lang="en-US" altLang="en-US" sz="2000" b="1" dirty="0"/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 dirty="0"/>
              <a:t>PUBLICITY</a:t>
            </a:r>
            <a:r>
              <a:rPr lang="en-US" altLang="en-US" sz="2000" dirty="0"/>
              <a:t> - </a:t>
            </a:r>
            <a:r>
              <a:rPr lang="en-US" altLang="en-US" sz="2000" u="sng" dirty="0"/>
              <a:t>Free</a:t>
            </a:r>
            <a:r>
              <a:rPr lang="en-US" altLang="en-US" sz="2000" dirty="0"/>
              <a:t> promotion (press releases or news reports describing how the company sponsored events or donated to a cause.)</a:t>
            </a:r>
            <a:endParaRPr lang="en-US" altLang="en-US" sz="2000" b="1" dirty="0"/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 dirty="0"/>
              <a:t>SALES PROMOTION</a:t>
            </a:r>
            <a:r>
              <a:rPr lang="en-US" altLang="en-US" sz="2000" dirty="0"/>
              <a:t> - Special things done to get customers interested in trying  products or to come into a store (coupons, contests, rebates, free samples, displays, etc.)</a:t>
            </a:r>
            <a:endParaRPr lang="en-US" altLang="en-US" sz="2000" b="1" dirty="0"/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 dirty="0"/>
              <a:t>PERSONAL SELLING - </a:t>
            </a:r>
            <a:r>
              <a:rPr lang="en-US" altLang="en-US" sz="2000" dirty="0"/>
              <a:t>A salesperson assists </a:t>
            </a:r>
            <a:r>
              <a:rPr lang="en-US" altLang="en-US" sz="2000" u="sng" dirty="0"/>
              <a:t>each customer</a:t>
            </a:r>
            <a:r>
              <a:rPr lang="en-US" altLang="en-US" sz="2000" dirty="0"/>
              <a:t> (a shoe salesperson helps a customer select the proper shoe size.  A college student goes door to door selling children’s books.)</a:t>
            </a:r>
            <a:endParaRPr lang="en-US" altLang="en-US" sz="2000" b="1" dirty="0"/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 dirty="0"/>
              <a:t>ENDORSEMENT –</a:t>
            </a:r>
            <a:r>
              <a:rPr lang="en-US" altLang="en-US" sz="2000" dirty="0"/>
              <a:t> When a famous person is paid to promote a product or service (Tiger Woods and NIKE; Tiger Woods and ONSTAR).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 dirty="0"/>
              <a:t>PRODUCT PLACEMENT</a:t>
            </a:r>
            <a:r>
              <a:rPr lang="en-US" altLang="en-US" sz="2000" dirty="0"/>
              <a:t> -</a:t>
            </a:r>
            <a:r>
              <a:rPr lang="en-US" altLang="en-US" sz="2000" b="1" dirty="0"/>
              <a:t> </a:t>
            </a:r>
            <a:r>
              <a:rPr lang="en-US" altLang="en-US" sz="2000" dirty="0"/>
              <a:t>the practice of placing brand-name items as props in, e.g. movies, television shows, or music videos as a form of promotion</a:t>
            </a:r>
            <a:r>
              <a:rPr lang="en-US" altLang="en-US" sz="1800" dirty="0"/>
              <a:t>.</a:t>
            </a:r>
          </a:p>
          <a:p>
            <a:pPr marL="800100" lvl="1" indent="-342900">
              <a:lnSpc>
                <a:spcPct val="80000"/>
              </a:lnSpc>
              <a:buNone/>
            </a:pPr>
            <a:endParaRPr lang="en-US" altLang="en-US" sz="1800" dirty="0"/>
          </a:p>
          <a:p>
            <a:pPr marL="381000" indent="-381000">
              <a:lnSpc>
                <a:spcPct val="80000"/>
              </a:lnSpc>
            </a:pPr>
            <a:r>
              <a:rPr lang="en-US" altLang="en-US" sz="2000" dirty="0"/>
              <a:t>Look for the Product Placement in this clip: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en-US" sz="1800" dirty="0">
                <a:hlinkClick r:id="rId3"/>
              </a:rPr>
              <a:t>Verizon</a:t>
            </a:r>
            <a:endParaRPr lang="en-US" altLang="en-US" sz="1800" dirty="0"/>
          </a:p>
          <a:p>
            <a:pPr marL="800100" lvl="1" indent="-342900">
              <a:lnSpc>
                <a:spcPct val="80000"/>
              </a:lnSpc>
            </a:pPr>
            <a:r>
              <a:rPr lang="en-US" altLang="en-US" sz="1800" dirty="0">
                <a:hlinkClick r:id="rId4"/>
              </a:rPr>
              <a:t>More Product Placement</a:t>
            </a:r>
            <a:endParaRPr lang="en-US" altLang="en-US" sz="1800" dirty="0"/>
          </a:p>
          <a:p>
            <a:pPr marL="800100" lvl="1" indent="-342900">
              <a:lnSpc>
                <a:spcPct val="80000"/>
              </a:lnSpc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90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35431" y="762000"/>
            <a:ext cx="9575369" cy="5105400"/>
          </a:xfrm>
        </p:spPr>
        <p:txBody>
          <a:bodyPr/>
          <a:lstStyle/>
          <a:p>
            <a:pPr marL="533400" indent="-533400"/>
            <a:r>
              <a:rPr lang="en-US" altLang="en-US" sz="2000" dirty="0"/>
              <a:t>There are </a:t>
            </a:r>
            <a:r>
              <a:rPr lang="en-US" altLang="en-US" sz="2000" b="1" u="sng" dirty="0"/>
              <a:t>THREE MAJOR REASONS</a:t>
            </a:r>
            <a:r>
              <a:rPr lang="en-US" altLang="en-US" sz="2000" dirty="0"/>
              <a:t> to use promotion.  They are to </a:t>
            </a:r>
            <a:r>
              <a:rPr lang="en-US" altLang="en-US" sz="2000" b="1" dirty="0"/>
              <a:t>INFORM</a:t>
            </a:r>
            <a:r>
              <a:rPr lang="en-US" altLang="en-US" sz="2000" dirty="0"/>
              <a:t> customers about products, to </a:t>
            </a:r>
            <a:r>
              <a:rPr lang="en-US" altLang="en-US" sz="2000" b="1" dirty="0"/>
              <a:t>REMIND</a:t>
            </a:r>
            <a:r>
              <a:rPr lang="en-US" altLang="en-US" sz="2000" dirty="0"/>
              <a:t> customers of the product, and to </a:t>
            </a:r>
            <a:r>
              <a:rPr lang="en-US" altLang="en-US" sz="2000" b="1" dirty="0"/>
              <a:t>PERSUADE</a:t>
            </a:r>
            <a:r>
              <a:rPr lang="en-US" altLang="en-US" sz="2000" dirty="0"/>
              <a:t> customers to buy.  For example:</a:t>
            </a:r>
            <a:endParaRPr lang="en-US" altLang="en-US" sz="2000" b="1" dirty="0"/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2000" b="1" dirty="0"/>
              <a:t>To Inform: </a:t>
            </a:r>
            <a:r>
              <a:rPr lang="en-US" altLang="en-US" sz="2000" dirty="0"/>
              <a:t>A TV commercial airs 10 times a day before product is released.</a:t>
            </a:r>
            <a:endParaRPr lang="en-US" altLang="en-US" sz="2000" b="1" dirty="0"/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2000" b="1" dirty="0"/>
              <a:t>To Remind: </a:t>
            </a:r>
            <a:r>
              <a:rPr lang="en-US" altLang="en-US" sz="2000" dirty="0"/>
              <a:t>A pizza restaurant gives away free refrigerator magnets with delivery information.</a:t>
            </a:r>
            <a:endParaRPr lang="en-US" altLang="en-US" sz="2000" b="1" dirty="0"/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2000" b="1" dirty="0"/>
              <a:t>To Persuade: </a:t>
            </a:r>
            <a:r>
              <a:rPr lang="en-US" altLang="en-US" sz="2000" dirty="0"/>
              <a:t>A company uses labels to emphasize that products are “new and improved,” “concentrated,” “extra strength,” etc.</a:t>
            </a:r>
          </a:p>
          <a:p>
            <a:pPr marL="533400" indent="-533400">
              <a:buNone/>
            </a:pPr>
            <a:endParaRPr lang="en-US" altLang="en-US" sz="2400" dirty="0"/>
          </a:p>
        </p:txBody>
      </p:sp>
      <p:pic>
        <p:nvPicPr>
          <p:cNvPr id="21507" name="Picture 4" descr="MCj010472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304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Rectangle 3"/>
          <p:cNvSpPr>
            <a:spLocks noGrp="1" noChangeArrowheads="1"/>
          </p:cNvSpPr>
          <p:nvPr>
            <p:ph type="title"/>
          </p:nvPr>
        </p:nvSpPr>
        <p:spPr>
          <a:xfrm>
            <a:off x="348343" y="279401"/>
            <a:ext cx="10087882" cy="1190625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00">
                        <a:gamma/>
                        <a:shade val="76078"/>
                        <a:invGamma/>
                      </a:srgbClr>
                    </a:gs>
                    <a:gs pos="50000">
                      <a:srgbClr val="99CC00"/>
                    </a:gs>
                    <a:gs pos="100000">
                      <a:srgbClr val="99CC00">
                        <a:gamma/>
                        <a:shade val="76078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>
                <a:latin typeface="Arial Black" pitchFamily="34" charset="0"/>
              </a:rPr>
              <a:t>Tips on </a:t>
            </a:r>
            <a:r>
              <a:rPr lang="en-US" altLang="en-US" sz="4000" dirty="0" smtClean="0">
                <a:latin typeface="Arial Black" pitchFamily="34" charset="0"/>
              </a:rPr>
              <a:t>Issuing </a:t>
            </a:r>
            <a:r>
              <a:rPr lang="en-US" altLang="en-US" sz="4000" dirty="0">
                <a:latin typeface="Arial Black" pitchFamily="34" charset="0"/>
              </a:rPr>
              <a:t>Coupons</a:t>
            </a:r>
          </a:p>
        </p:txBody>
      </p:sp>
      <p:sp>
        <p:nvSpPr>
          <p:cNvPr id="108032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472340" y="1700214"/>
            <a:ext cx="8771800" cy="47160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66FFCC">
                    <a:alpha val="50000"/>
                  </a:srgbClr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660066"/>
              </a:buClr>
              <a:defRPr/>
            </a:pPr>
            <a:r>
              <a:rPr lang="en-US" altLang="en-US" sz="2400" dirty="0"/>
              <a:t>Coupons can be used as a “Thank you for buying” or a “Stop and try us.”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660066"/>
              </a:buClr>
              <a:defRPr/>
            </a:pPr>
            <a:endParaRPr lang="en-US" altLang="en-US" sz="2400" dirty="0"/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660066"/>
              </a:buClr>
              <a:defRPr/>
            </a:pPr>
            <a:r>
              <a:rPr lang="en-US" altLang="en-US" sz="2400" dirty="0"/>
              <a:t>The value must be enough to attract customers.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660066"/>
              </a:buClr>
              <a:defRPr/>
            </a:pPr>
            <a:endParaRPr lang="en-US" altLang="en-US" sz="2400" dirty="0"/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660066"/>
              </a:buClr>
              <a:defRPr/>
            </a:pPr>
            <a:r>
              <a:rPr lang="en-US" altLang="en-US" sz="2400" dirty="0"/>
              <a:t>Use coupon promotions sparingly.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660066"/>
              </a:buClr>
              <a:defRPr/>
            </a:pPr>
            <a:endParaRPr lang="en-US" altLang="en-US" sz="2400" dirty="0"/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660066"/>
                </a:solidFill>
              </a:rPr>
              <a:t>16-</a:t>
            </a:r>
            <a:fld id="{A5733CC6-296E-4CA6-B077-9F1967652B02}" type="slidenum">
              <a:rPr lang="en-US" altLang="en-US" sz="1400">
                <a:solidFill>
                  <a:srgbClr val="660066"/>
                </a:solidFill>
              </a:rPr>
              <a:pPr eaLnBrk="1" hangingPunct="1"/>
              <a:t>104</a:t>
            </a:fld>
            <a:endParaRPr lang="en-US" altLang="en-US" sz="1400">
              <a:solidFill>
                <a:srgbClr val="660066"/>
              </a:solidFill>
            </a:endParaRPr>
          </a:p>
        </p:txBody>
      </p:sp>
      <p:pic>
        <p:nvPicPr>
          <p:cNvPr id="19461" name="Picture 6" descr="FancyAsterick"/>
          <p:cNvPicPr>
            <a:picLocks noChangeAspect="1" noChangeArrowheads="1"/>
          </p:cNvPicPr>
          <p:nvPr/>
        </p:nvPicPr>
        <p:blipFill>
          <a:blip r:embed="rId3" cstate="print">
            <a:lum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64" y="433389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MCBD06649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25" y="4355079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5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0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0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0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http://www.youtube.com/watch?v=qvlCo35lBkY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https://www.youtube.com/watch?v=fHqs_cXsxKU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Which is the most memorable, attention getting and overall best of the two?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77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4 P’s – Example</a:t>
            </a:r>
            <a:br>
              <a:rPr lang="en-US" altLang="en-US" sz="4000" dirty="0"/>
            </a:br>
            <a:r>
              <a:rPr lang="en-US" altLang="en-US" sz="4000" dirty="0"/>
              <a:t>Tim Horton’s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828800"/>
            <a:ext cx="82296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Product</a:t>
            </a:r>
            <a:r>
              <a:rPr lang="en-US" altLang="en-US" sz="2400" dirty="0"/>
              <a:t>  </a:t>
            </a:r>
            <a:r>
              <a:rPr lang="en-US" altLang="en-US" sz="2400" b="1" dirty="0">
                <a:solidFill>
                  <a:srgbClr val="A50021"/>
                </a:solidFill>
              </a:rPr>
              <a:t>Answers:  What are you selling?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Coffee and related (food, appliances, transport, etc.)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Price</a:t>
            </a:r>
            <a:r>
              <a:rPr lang="en-US" altLang="en-US" sz="2400" dirty="0"/>
              <a:t> 	</a:t>
            </a:r>
            <a:r>
              <a:rPr lang="en-US" altLang="en-US" sz="2400" b="1" dirty="0">
                <a:solidFill>
                  <a:srgbClr val="A50021"/>
                </a:solidFill>
              </a:rPr>
              <a:t>Answers:  How much is 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Varies depending on product and  portion size (small, medium, large)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Place</a:t>
            </a:r>
            <a:r>
              <a:rPr lang="en-US" altLang="en-US" sz="2400" dirty="0"/>
              <a:t>  </a:t>
            </a:r>
            <a:r>
              <a:rPr lang="en-US" altLang="en-US" sz="2400" b="1" dirty="0">
                <a:solidFill>
                  <a:srgbClr val="A50021"/>
                </a:solidFill>
              </a:rPr>
              <a:t>Answers:  Where can I buy 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Canadian and American locations.  (hospitals, shopping malls, university	campuses,)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Promotion</a:t>
            </a:r>
            <a:r>
              <a:rPr lang="en-US" altLang="en-US" sz="2400" dirty="0"/>
              <a:t>	</a:t>
            </a:r>
            <a:r>
              <a:rPr lang="en-US" altLang="en-US" sz="2400" b="1" dirty="0">
                <a:solidFill>
                  <a:srgbClr val="A50021"/>
                </a:solidFill>
              </a:rPr>
              <a:t>Answers:  Why should I buy 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Includes TV and radio spots, sporting events, community sponsorship, marketing campaigns (such as “roll up the rim 		to win”) etc.</a:t>
            </a:r>
          </a:p>
        </p:txBody>
      </p:sp>
      <p:pic>
        <p:nvPicPr>
          <p:cNvPr id="9220" name="Picture 5" descr="Tim_hortons_logo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2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Choose a </a:t>
            </a:r>
            <a:r>
              <a:rPr lang="en-US" sz="6000" dirty="0"/>
              <a:t>C</a:t>
            </a:r>
            <a:r>
              <a:rPr lang="en-US" sz="6000" dirty="0" smtClean="0"/>
              <a:t>ompany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10590212" cy="3777622"/>
          </a:xfrm>
        </p:spPr>
        <p:txBody>
          <a:bodyPr>
            <a:normAutofit/>
          </a:bodyPr>
          <a:lstStyle/>
          <a:p>
            <a:r>
              <a:rPr lang="en-US" sz="4800" dirty="0"/>
              <a:t>List the 4 P’s of this company</a:t>
            </a:r>
          </a:p>
        </p:txBody>
      </p:sp>
    </p:spTree>
    <p:extLst>
      <p:ext uri="{BB962C8B-B14F-4D97-AF65-F5344CB8AC3E}">
        <p14:creationId xmlns:p14="http://schemas.microsoft.com/office/powerpoint/2010/main" val="3113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Cereal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Think of the </a:t>
            </a:r>
            <a:r>
              <a:rPr lang="en-US" sz="2800" b="1" i="1" dirty="0"/>
              <a:t>#1 reason</a:t>
            </a:r>
            <a:r>
              <a:rPr lang="en-US" sz="2800" dirty="0"/>
              <a:t> why they will buy your product and narrow it down to one feature or attribute that you will focus on.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the </a:t>
            </a:r>
            <a:r>
              <a:rPr lang="en-US" sz="2800" i="1" dirty="0"/>
              <a:t>message</a:t>
            </a:r>
            <a:r>
              <a:rPr lang="en-US" sz="2800" dirty="0"/>
              <a:t> you will </a:t>
            </a:r>
            <a:r>
              <a:rPr lang="en-US" sz="2800" i="1" dirty="0"/>
              <a:t>communicate</a:t>
            </a:r>
            <a:r>
              <a:rPr lang="en-US" sz="2800" dirty="0"/>
              <a:t> through the design of your packaging.</a:t>
            </a:r>
          </a:p>
        </p:txBody>
      </p:sp>
    </p:spTree>
    <p:extLst>
      <p:ext uri="{BB962C8B-B14F-4D97-AF65-F5344CB8AC3E}">
        <p14:creationId xmlns:p14="http://schemas.microsoft.com/office/powerpoint/2010/main" val="20439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1110343"/>
          </a:xfrm>
        </p:spPr>
        <p:txBody>
          <a:bodyPr/>
          <a:lstStyle/>
          <a:p>
            <a:r>
              <a:rPr lang="en-US" dirty="0"/>
              <a:t>Who Will You Sell it to?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465943"/>
            <a:ext cx="8088312" cy="49878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/>
              <a:t>Target Market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profile who your typical customer will be.</a:t>
            </a:r>
          </a:p>
          <a:p>
            <a:pPr lvl="1">
              <a:buFontTx/>
              <a:buNone/>
            </a:pPr>
            <a:r>
              <a:rPr lang="en-US" sz="2600" dirty="0"/>
              <a:t>	- Look at the entire market and divide it up until you are left with your “perfect customer”.	</a:t>
            </a:r>
          </a:p>
          <a:p>
            <a:pPr lvl="1">
              <a:buFontTx/>
              <a:buNone/>
            </a:pPr>
            <a:r>
              <a:rPr lang="en-US" sz="2600" dirty="0"/>
              <a:t>	- Be specific – cannot be all things to all people.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Demographics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Basic Characteristics.</a:t>
            </a:r>
          </a:p>
          <a:p>
            <a:pPr lvl="1">
              <a:buFontTx/>
              <a:buNone/>
            </a:pPr>
            <a:r>
              <a:rPr lang="en-US" sz="2600" dirty="0"/>
              <a:t>	- Age				- Gender</a:t>
            </a:r>
          </a:p>
          <a:p>
            <a:pPr lvl="1">
              <a:buFontTx/>
              <a:buNone/>
            </a:pPr>
            <a:r>
              <a:rPr lang="en-US" sz="2600" dirty="0"/>
              <a:t>	- Income			- Education </a:t>
            </a:r>
          </a:p>
          <a:p>
            <a:pPr lvl="1">
              <a:buFontTx/>
              <a:buNone/>
            </a:pPr>
            <a:r>
              <a:rPr lang="en-US" sz="2600" dirty="0"/>
              <a:t>	- Family size and type	- Marital status</a:t>
            </a:r>
          </a:p>
        </p:txBody>
      </p:sp>
    </p:spTree>
    <p:extLst>
      <p:ext uri="{BB962C8B-B14F-4D97-AF65-F5344CB8AC3E}">
        <p14:creationId xmlns:p14="http://schemas.microsoft.com/office/powerpoint/2010/main" val="36236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047" y="0"/>
            <a:ext cx="9164368" cy="1001921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1"/>
                </a:solidFill>
              </a:rPr>
              <a:t>Market Size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42047" y="761381"/>
            <a:ext cx="9708777" cy="60966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b="1" dirty="0"/>
              <a:t>Market Size is the amount of money being spent (per year) for a product or service.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	- Market Size is always expressed using a dollar amount.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	- To calculate Market Size you use the following formula:</a:t>
            </a:r>
            <a:endParaRPr lang="en-US" altLang="en-US" sz="24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dirty="0">
                <a:solidFill>
                  <a:schemeClr val="hlink"/>
                </a:solidFill>
              </a:rPr>
              <a:t>	(#  people in target market) X ($ spent on product/service)</a:t>
            </a:r>
            <a:endParaRPr lang="en-US" altLang="en-US" sz="2400" dirty="0">
              <a:solidFill>
                <a:schemeClr val="hlink"/>
              </a:solidFill>
            </a:endParaRPr>
          </a:p>
          <a:p>
            <a:pPr marL="0" indent="0">
              <a:lnSpc>
                <a:spcPct val="80000"/>
              </a:lnSpc>
            </a:pPr>
            <a:endParaRPr lang="en-US" altLang="en-US" sz="2400" dirty="0">
              <a:solidFill>
                <a:schemeClr val="hlin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	Example: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		</a:t>
            </a:r>
            <a:r>
              <a:rPr lang="en-US" altLang="en-US" sz="2400" b="1" i="1" dirty="0">
                <a:solidFill>
                  <a:schemeClr val="accent2"/>
                </a:solidFill>
              </a:rPr>
              <a:t>Joe is opening a shoe shine business in New York City.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i="1" dirty="0">
                <a:solidFill>
                  <a:schemeClr val="accent2"/>
                </a:solidFill>
              </a:rPr>
              <a:t>		Joe predicts that 765 people will use his service.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i="1" dirty="0">
                <a:solidFill>
                  <a:schemeClr val="accent2"/>
                </a:solidFill>
              </a:rPr>
              <a:t>		Per year, people spend $376 on this service.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i="1" dirty="0">
                <a:solidFill>
                  <a:schemeClr val="accent2"/>
                </a:solidFill>
              </a:rPr>
              <a:t>		The size of Joe’s market is $287,640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b="1" i="1" dirty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	That is, there is $287,640 spent on this service per year</a:t>
            </a:r>
          </a:p>
        </p:txBody>
      </p:sp>
    </p:spTree>
    <p:extLst>
      <p:ext uri="{BB962C8B-B14F-4D97-AF65-F5344CB8AC3E}">
        <p14:creationId xmlns:p14="http://schemas.microsoft.com/office/powerpoint/2010/main" val="283635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Will You Sell it to?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17212" y="1392443"/>
            <a:ext cx="8316912" cy="50950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/>
              <a:t>Psychographics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Who they are as an individual.</a:t>
            </a:r>
          </a:p>
          <a:p>
            <a:pPr lvl="1">
              <a:buFontTx/>
              <a:buNone/>
            </a:pPr>
            <a:r>
              <a:rPr lang="en-US" sz="2600" dirty="0"/>
              <a:t>	- Personality			- Interests</a:t>
            </a:r>
          </a:p>
          <a:p>
            <a:pPr lvl="1">
              <a:buFontTx/>
              <a:buNone/>
            </a:pPr>
            <a:r>
              <a:rPr lang="en-US" sz="2600" dirty="0"/>
              <a:t>	- Lifestyle			- Hobbies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Benefits Sought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What they want to receive from consuming your product.</a:t>
            </a:r>
          </a:p>
          <a:p>
            <a:pPr lvl="1">
              <a:buFontTx/>
              <a:buNone/>
            </a:pPr>
            <a:r>
              <a:rPr lang="en-US" sz="2600" dirty="0"/>
              <a:t>	- Tastes good		- Health reasons</a:t>
            </a:r>
          </a:p>
          <a:p>
            <a:pPr lvl="1">
              <a:buFontTx/>
              <a:buNone/>
            </a:pPr>
            <a:r>
              <a:rPr lang="en-US" sz="2600" dirty="0"/>
              <a:t>	- Fun and games		- Performance/Fitness</a:t>
            </a:r>
          </a:p>
          <a:p>
            <a:pPr lvl="1">
              <a:buFontTx/>
              <a:buNone/>
            </a:pPr>
            <a:r>
              <a:rPr lang="en-US" sz="2600" dirty="0"/>
              <a:t>	- Toy or special offer	- Weight loss</a:t>
            </a:r>
          </a:p>
        </p:txBody>
      </p:sp>
    </p:spTree>
    <p:extLst>
      <p:ext uri="{BB962C8B-B14F-4D97-AF65-F5344CB8AC3E}">
        <p14:creationId xmlns:p14="http://schemas.microsoft.com/office/powerpoint/2010/main" val="29128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815" y="441435"/>
            <a:ext cx="7125113" cy="990600"/>
          </a:xfrm>
        </p:spPr>
        <p:txBody>
          <a:bodyPr/>
          <a:lstStyle/>
          <a:p>
            <a:r>
              <a:rPr lang="en-US" dirty="0"/>
              <a:t>Package Design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90302" y="1140372"/>
            <a:ext cx="8316912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The Challenge </a:t>
            </a:r>
            <a:r>
              <a:rPr lang="en-US" sz="2000" b="1" dirty="0">
                <a:sym typeface="Wingdings" pitchFamily="2" charset="2"/>
              </a:rPr>
              <a:t> to combine your packaging design elements in a way that will…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/>
              <a:t>	- Get your customers attention.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/>
              <a:t>	- Communicate the benefit of consuming your product.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/>
              <a:t>	- Appeal to them and lead to a purchase.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Elements to consider: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/>
              <a:t>	- Name		- Color scheme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/>
              <a:t>	- Slogan		- Logo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/>
              <a:t>	- Pictures	- Layout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/>
              <a:t>	- Mascot		- Special offers</a:t>
            </a:r>
          </a:p>
        </p:txBody>
      </p:sp>
    </p:spTree>
    <p:extLst>
      <p:ext uri="{BB962C8B-B14F-4D97-AF65-F5344CB8AC3E}">
        <p14:creationId xmlns:p14="http://schemas.microsoft.com/office/powerpoint/2010/main" val="1143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ldcere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6855" y="1192924"/>
            <a:ext cx="6248400" cy="4495800"/>
          </a:xfrm>
        </p:spPr>
      </p:pic>
    </p:spTree>
    <p:extLst>
      <p:ext uri="{BB962C8B-B14F-4D97-AF65-F5344CB8AC3E}">
        <p14:creationId xmlns:p14="http://schemas.microsoft.com/office/powerpoint/2010/main" val="28788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ultcere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6855" y="562303"/>
            <a:ext cx="6324600" cy="5410200"/>
          </a:xfrm>
        </p:spPr>
      </p:pic>
    </p:spTree>
    <p:extLst>
      <p:ext uri="{BB962C8B-B14F-4D97-AF65-F5344CB8AC3E}">
        <p14:creationId xmlns:p14="http://schemas.microsoft.com/office/powerpoint/2010/main" val="34053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your Brand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90303" y="1411946"/>
            <a:ext cx="8066087" cy="41036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Name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The first thing the customer will read.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Good name for food products - physical description.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Slogan or “Jingle”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Song or tagline that people will associate with your brand when they hear it.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Silly Rabbit…, Two Scoops of Raisins, They’re </a:t>
            </a:r>
            <a:r>
              <a:rPr lang="en-US" sz="2600" dirty="0" err="1"/>
              <a:t>Grrrreat</a:t>
            </a:r>
            <a:r>
              <a:rPr lang="en-US" sz="2600" dirty="0"/>
              <a:t>!, Honey of an O.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2818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Brand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1254"/>
            <a:ext cx="8915400" cy="37776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/>
              <a:t>Color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	- The most significant and defining characteristic of your brand.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	- Color creates an emotional response - different colors appeal to different types of people.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100" dirty="0"/>
              <a:t>Red – power to make decisions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100" dirty="0"/>
              <a:t>Orange – makes people hungry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100" dirty="0"/>
              <a:t>Purple – 75% of adolescents prefer purple over any color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100" dirty="0"/>
              <a:t>Green – freshness and nature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100" dirty="0"/>
              <a:t>Blue – suppresses appetite, highly appealing to men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100" dirty="0"/>
              <a:t>Yellow – Cheerful and children like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your Brand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270000"/>
            <a:ext cx="8088312" cy="51768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Sales Promotion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Do the customers need to be given an extra incentive to buy your brand?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/>
              <a:t>Special offers, coupons, toys, mail in offers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Is the Incentive given appropriate for your target market? Is it something they will want?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Other Things to Consider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Use of space on the box </a:t>
            </a:r>
            <a:r>
              <a:rPr lang="en-US" sz="2600" dirty="0">
                <a:sym typeface="Wingdings" pitchFamily="2" charset="2"/>
              </a:rPr>
              <a:t></a:t>
            </a:r>
            <a:r>
              <a:rPr lang="en-US" sz="2600" dirty="0"/>
              <a:t> back of the box, inside  of the box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Layout, fonts, lettering, etc.</a:t>
            </a:r>
          </a:p>
        </p:txBody>
      </p:sp>
    </p:spTree>
    <p:extLst>
      <p:ext uri="{BB962C8B-B14F-4D97-AF65-F5344CB8AC3E}">
        <p14:creationId xmlns:p14="http://schemas.microsoft.com/office/powerpoint/2010/main" val="32920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9567324" cy="3777622"/>
          </a:xfrm>
        </p:spPr>
        <p:txBody>
          <a:bodyPr>
            <a:normAutofit/>
          </a:bodyPr>
          <a:lstStyle/>
          <a:p>
            <a:r>
              <a:rPr lang="en-US" sz="3200" dirty="0"/>
              <a:t>Think about your community. Describe three opportunities that are market – pulled.</a:t>
            </a:r>
          </a:p>
          <a:p>
            <a:r>
              <a:rPr lang="en-US" sz="3200" dirty="0"/>
              <a:t>What is the market need and how it can be satisfied?</a:t>
            </a:r>
          </a:p>
          <a:p>
            <a:r>
              <a:rPr lang="en-US" sz="3200" dirty="0"/>
              <a:t>Give examples of product driven.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67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and Fads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9407960" cy="5588000"/>
          </a:xfrm>
        </p:spPr>
        <p:txBody>
          <a:bodyPr>
            <a:normAutofit/>
          </a:bodyPr>
          <a:lstStyle/>
          <a:p>
            <a:r>
              <a:rPr lang="en-US" sz="3200" b="1" dirty="0"/>
              <a:t>Fad</a:t>
            </a:r>
            <a:r>
              <a:rPr lang="en-US" sz="3200" dirty="0"/>
              <a:t> – temporary or short – term adjustments in the way we live.</a:t>
            </a:r>
          </a:p>
          <a:p>
            <a:pPr lvl="1"/>
            <a:r>
              <a:rPr lang="en-US" sz="3200" dirty="0"/>
              <a:t>Ex. </a:t>
            </a:r>
            <a:r>
              <a:rPr lang="en-US" sz="3200" dirty="0" err="1"/>
              <a:t>Pokemon</a:t>
            </a:r>
            <a:r>
              <a:rPr lang="en-US" sz="3200" dirty="0"/>
              <a:t>, </a:t>
            </a:r>
            <a:r>
              <a:rPr lang="en-US" sz="3200" dirty="0" err="1"/>
              <a:t>furbies</a:t>
            </a:r>
            <a:r>
              <a:rPr lang="en-US" sz="3200" dirty="0"/>
              <a:t>, mood rings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b="1" dirty="0"/>
              <a:t>Trend </a:t>
            </a:r>
            <a:r>
              <a:rPr lang="en-US" sz="3200" dirty="0"/>
              <a:t>-  pattern or directions in the way something is changing </a:t>
            </a:r>
          </a:p>
          <a:p>
            <a:pPr lvl="1">
              <a:buNone/>
            </a:pPr>
            <a:r>
              <a:rPr lang="en-US" sz="3200" dirty="0"/>
              <a:t>Ex. Organic food, </a:t>
            </a:r>
            <a:r>
              <a:rPr lang="en-US" sz="3200" dirty="0" err="1"/>
              <a:t>facebook</a:t>
            </a:r>
            <a:r>
              <a:rPr lang="en-US" sz="3200" dirty="0"/>
              <a:t>, reality </a:t>
            </a:r>
            <a:r>
              <a:rPr lang="en-US" sz="3200" dirty="0" err="1"/>
              <a:t>tv</a:t>
            </a:r>
            <a:endParaRPr lang="en-US" sz="3200" dirty="0"/>
          </a:p>
          <a:p>
            <a:pPr lvl="1">
              <a:buNone/>
            </a:pPr>
            <a:r>
              <a:rPr lang="en-US" sz="3200" b="1" dirty="0"/>
              <a:t>Forecast</a:t>
            </a:r>
            <a:r>
              <a:rPr lang="en-US" sz="3200" dirty="0"/>
              <a:t> –prediction about the future</a:t>
            </a:r>
          </a:p>
        </p:txBody>
      </p:sp>
    </p:spTree>
    <p:extLst>
      <p:ext uri="{BB962C8B-B14F-4D97-AF65-F5344CB8AC3E}">
        <p14:creationId xmlns:p14="http://schemas.microsoft.com/office/powerpoint/2010/main" val="36873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Turning Trends into Opportunities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534510"/>
            <a:ext cx="10078768" cy="377762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When you spot what appears to be a trend, you have to ask yourself: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What caused this trend to start?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How long will it probably last?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What effects will it probably have?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What product or service might fill the needs generated by this trend, or how can I adapt my existing product or service to fit with this trend?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fld id="{CEB6D3D9-0847-4F4F-A4E3-0FF3613057B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07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61" y="309966"/>
            <a:ext cx="11148151" cy="103838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Trends- What are some trends in the following areas?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61" y="1580827"/>
            <a:ext cx="9360976" cy="4330395"/>
          </a:xfrm>
        </p:spPr>
        <p:txBody>
          <a:bodyPr>
            <a:normAutofit/>
          </a:bodyPr>
          <a:lstStyle/>
          <a:p>
            <a:r>
              <a:rPr lang="en-US" sz="4400" b="1" dirty="0"/>
              <a:t>Education</a:t>
            </a:r>
          </a:p>
          <a:p>
            <a:r>
              <a:rPr lang="en-US" sz="4400" b="1" dirty="0"/>
              <a:t>Entertainment</a:t>
            </a:r>
          </a:p>
          <a:p>
            <a:r>
              <a:rPr lang="en-US" sz="4400" b="1" dirty="0"/>
              <a:t>Health</a:t>
            </a:r>
          </a:p>
          <a:p>
            <a:r>
              <a:rPr lang="en-US" sz="4400" b="1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62413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80376" cy="1320800"/>
          </a:xfrm>
        </p:spPr>
        <p:txBody>
          <a:bodyPr/>
          <a:lstStyle/>
          <a:p>
            <a:r>
              <a:rPr lang="en-US" b="1" dirty="0"/>
              <a:t>Responding to an entrepreneurial</a:t>
            </a:r>
            <a:br>
              <a:rPr lang="en-US" b="1" dirty="0"/>
            </a:br>
            <a:r>
              <a:rPr lang="en-US" b="1" dirty="0"/>
              <a:t>opportunity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1924889"/>
            <a:ext cx="4289472" cy="44624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1976" y="1924889"/>
            <a:ext cx="4825948" cy="4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http://www.cbc.ca/news/business/amazon-go-grocery-store-1.3883115</a:t>
            </a:r>
            <a:endParaRPr lang="en-US" dirty="0"/>
          </a:p>
          <a:p>
            <a:r>
              <a:rPr lang="en-US" dirty="0">
                <a:hlinkClick r:id="rId3"/>
              </a:rPr>
              <a:t>http://www.cbc.ca/news/business/online-retailers-open-regular-stores-1.3948652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31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2956" y="326845"/>
            <a:ext cx="8596668" cy="1320800"/>
          </a:xfrm>
        </p:spPr>
        <p:txBody>
          <a:bodyPr/>
          <a:lstStyle/>
          <a:p>
            <a:r>
              <a:rPr lang="en-US" dirty="0"/>
              <a:t>Invention and Innovation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956" y="1647645"/>
            <a:ext cx="9438468" cy="4263577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Invention </a:t>
            </a:r>
            <a:r>
              <a:rPr lang="en-US" sz="3600" dirty="0"/>
              <a:t>– the creation of something new. Something that has never existed or tried before.</a:t>
            </a:r>
          </a:p>
          <a:p>
            <a:r>
              <a:rPr lang="en-US" sz="3600" dirty="0"/>
              <a:t> </a:t>
            </a:r>
          </a:p>
          <a:p>
            <a:r>
              <a:rPr lang="en-US" sz="3600" b="1" dirty="0"/>
              <a:t>Innovation </a:t>
            </a:r>
            <a:r>
              <a:rPr lang="en-US" sz="3600" dirty="0"/>
              <a:t>– change in something that already exists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7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9966" y="185980"/>
            <a:ext cx="8964036" cy="65092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hlink"/>
                </a:solidFill>
              </a:rPr>
              <a:t>To do: Research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123986" y="976393"/>
            <a:ext cx="11561736" cy="6021091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hlink"/>
                </a:solidFill>
              </a:rPr>
              <a:t>Can You…</a:t>
            </a:r>
            <a:endParaRPr lang="en-US" altLang="en-US" sz="3200" dirty="0"/>
          </a:p>
          <a:p>
            <a:pPr lvl="1"/>
            <a:r>
              <a:rPr lang="en-US" altLang="en-US" sz="3000" dirty="0"/>
              <a:t>List 5 inventions and 5 corresponding innovations: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/>
              <a:t>	</a:t>
            </a:r>
            <a:r>
              <a:rPr lang="en-US" altLang="en-US" sz="3200" b="1" dirty="0"/>
              <a:t>Inventions:		Innovations:</a:t>
            </a:r>
          </a:p>
          <a:p>
            <a:pPr>
              <a:buNone/>
            </a:pPr>
            <a:r>
              <a:rPr lang="en-US" altLang="en-US" sz="3200" b="1" dirty="0"/>
              <a:t>Then-</a:t>
            </a:r>
            <a:r>
              <a:rPr lang="en-CA" sz="3200" dirty="0"/>
              <a:t>Your Innovation</a:t>
            </a:r>
          </a:p>
          <a:p>
            <a:r>
              <a:rPr lang="en-CA" sz="3200" dirty="0"/>
              <a:t>Think of a common object, such as an aluminum or plastic bottle. </a:t>
            </a:r>
          </a:p>
          <a:p>
            <a:r>
              <a:rPr lang="en-CA" sz="3200" dirty="0"/>
              <a:t>Identify as many possible alternative uses as you can think of for the object. </a:t>
            </a:r>
          </a:p>
          <a:p>
            <a:pPr>
              <a:buNone/>
            </a:pPr>
            <a:endParaRPr lang="en-CA" sz="3200" dirty="0"/>
          </a:p>
          <a:p>
            <a:pPr>
              <a:buNone/>
            </a:pPr>
            <a:endParaRPr lang="en-US" altLang="en-US" sz="3200" b="1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8BF2A2-EDF8-4C7E-8BF5-00CA682B5D46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9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questions do you need to ask when thinking about starting a business?</a:t>
            </a:r>
          </a:p>
        </p:txBody>
      </p:sp>
    </p:spTree>
    <p:extLst>
      <p:ext uri="{BB962C8B-B14F-4D97-AF65-F5344CB8AC3E}">
        <p14:creationId xmlns:p14="http://schemas.microsoft.com/office/powerpoint/2010/main" val="83830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Then-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0069"/>
            <a:ext cx="8435135" cy="5328745"/>
          </a:xfrm>
        </p:spPr>
        <p:txBody>
          <a:bodyPr/>
          <a:lstStyle/>
          <a:p>
            <a:r>
              <a:rPr lang="en-CA" sz="2800" dirty="0"/>
              <a:t>Which ideas are viable, or could be a possible success?</a:t>
            </a:r>
          </a:p>
          <a:p>
            <a:r>
              <a:rPr lang="en-CA" sz="2800" dirty="0"/>
              <a:t>Assess your ideas on:</a:t>
            </a:r>
          </a:p>
          <a:p>
            <a:pPr lvl="1"/>
            <a:r>
              <a:rPr lang="en-CA" sz="2800" dirty="0"/>
              <a:t>Realistic</a:t>
            </a:r>
          </a:p>
          <a:p>
            <a:pPr lvl="1"/>
            <a:r>
              <a:rPr lang="en-CA" sz="2800" dirty="0"/>
              <a:t>Satisfies a genuine need/want</a:t>
            </a:r>
          </a:p>
          <a:p>
            <a:pPr lvl="1"/>
            <a:r>
              <a:rPr lang="en-CA" sz="2800" dirty="0"/>
              <a:t>Will be demanded by a large number of consumers</a:t>
            </a:r>
          </a:p>
          <a:p>
            <a:pPr lvl="1"/>
            <a:r>
              <a:rPr lang="en-CA" sz="2800" dirty="0"/>
              <a:t>Will be relatively inexpensive and simple to produce.</a:t>
            </a:r>
          </a:p>
          <a:p>
            <a:pPr lvl="1"/>
            <a:r>
              <a:rPr lang="en-CA" sz="2800" dirty="0"/>
              <a:t>Who will be the target market?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317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Invention or Innovation?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19807" y="1418897"/>
            <a:ext cx="7936735" cy="46009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/>
              <a:t>Cell Phone</a:t>
            </a:r>
          </a:p>
          <a:p>
            <a:pPr eaLnBrk="1" hangingPunct="1"/>
            <a:r>
              <a:rPr lang="en-US" altLang="en-US" sz="2600" dirty="0"/>
              <a:t>DVDs</a:t>
            </a:r>
          </a:p>
          <a:p>
            <a:pPr eaLnBrk="1" hangingPunct="1"/>
            <a:r>
              <a:rPr lang="en-US" altLang="en-US" sz="2600" dirty="0"/>
              <a:t>Reversible clothing</a:t>
            </a:r>
          </a:p>
          <a:p>
            <a:pPr eaLnBrk="1" hangingPunct="1"/>
            <a:r>
              <a:rPr lang="en-US" altLang="en-US" sz="2600" dirty="0"/>
              <a:t>Men’s skincare prod.</a:t>
            </a:r>
          </a:p>
          <a:p>
            <a:pPr eaLnBrk="1" hangingPunct="1"/>
            <a:r>
              <a:rPr lang="en-US" altLang="en-US" sz="2600" dirty="0"/>
              <a:t>Lycra</a:t>
            </a:r>
            <a:r>
              <a:rPr lang="en-US" altLang="en-US" sz="2600" dirty="0">
                <a:cs typeface="Arial" panose="020B0604020202020204" pitchFamily="34" charset="0"/>
              </a:rPr>
              <a:t>® or </a:t>
            </a:r>
            <a:r>
              <a:rPr lang="en-US" altLang="en-US" sz="2600" dirty="0" err="1">
                <a:cs typeface="Arial" panose="020B0604020202020204" pitchFamily="34" charset="0"/>
              </a:rPr>
              <a:t>Gor-Tex</a:t>
            </a:r>
            <a:r>
              <a:rPr lang="en-US" altLang="en-US" sz="2600" dirty="0">
                <a:cs typeface="Arial" panose="020B0604020202020204" pitchFamily="34" charset="0"/>
              </a:rPr>
              <a:t>®</a:t>
            </a:r>
          </a:p>
          <a:p>
            <a:pPr eaLnBrk="1" hangingPunct="1"/>
            <a:r>
              <a:rPr lang="en-US" altLang="en-US" sz="2600" dirty="0">
                <a:cs typeface="Arial" panose="020B0604020202020204" pitchFamily="34" charset="0"/>
              </a:rPr>
              <a:t>I pods</a:t>
            </a:r>
          </a:p>
          <a:p>
            <a:pPr eaLnBrk="1" hangingPunct="1"/>
            <a:endParaRPr lang="en-US" altLang="en-US" sz="2600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089968" y="1418897"/>
            <a:ext cx="4184034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cs typeface="Arial" panose="020B0604020202020204" pitchFamily="34" charset="0"/>
              </a:rPr>
              <a:t>Snowboard</a:t>
            </a:r>
          </a:p>
          <a:p>
            <a:pPr eaLnBrk="1" hangingPunct="1"/>
            <a:r>
              <a:rPr lang="en-US" altLang="en-US" sz="2600" dirty="0">
                <a:cs typeface="Arial" panose="020B0604020202020204" pitchFamily="34" charset="0"/>
              </a:rPr>
              <a:t>On-Star Global Positioning System</a:t>
            </a:r>
          </a:p>
          <a:p>
            <a:pPr eaLnBrk="1" hangingPunct="1"/>
            <a:r>
              <a:rPr lang="en-US" altLang="en-US" sz="2600" dirty="0">
                <a:cs typeface="Arial" panose="020B0604020202020204" pitchFamily="34" charset="0"/>
              </a:rPr>
              <a:t>Power bars</a:t>
            </a:r>
          </a:p>
          <a:p>
            <a:pPr eaLnBrk="1" hangingPunct="1"/>
            <a:r>
              <a:rPr lang="en-US" altLang="en-US" sz="2600" dirty="0">
                <a:cs typeface="Arial" panose="020B0604020202020204" pitchFamily="34" charset="0"/>
              </a:rPr>
              <a:t>Scented markers</a:t>
            </a:r>
          </a:p>
        </p:txBody>
      </p:sp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42DEF4-A65E-4D03-9D6C-296E9453DC14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8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543665"/>
            <a:ext cx="9799798" cy="3777622"/>
          </a:xfrm>
        </p:spPr>
        <p:txBody>
          <a:bodyPr>
            <a:normAutofit lnSpcReduction="10000"/>
          </a:bodyPr>
          <a:lstStyle/>
          <a:p>
            <a:endParaRPr lang="en-US" dirty="0">
              <a:hlinkClick r:id="rId2"/>
            </a:endParaRPr>
          </a:p>
          <a:p>
            <a:r>
              <a:rPr lang="en-CA" sz="3200" dirty="0">
                <a:hlinkClick r:id="rId3"/>
              </a:rPr>
              <a:t>https://www.youtube.com/watch?v=7P468z0_C70</a:t>
            </a:r>
            <a:endParaRPr lang="en-CA" sz="3200" dirty="0"/>
          </a:p>
          <a:p>
            <a:endParaRPr lang="en-US" sz="3200" dirty="0">
              <a:hlinkClick r:id="rId2"/>
            </a:endParaRPr>
          </a:p>
          <a:p>
            <a:r>
              <a:rPr lang="en-US" sz="3200" dirty="0">
                <a:hlinkClick r:id="rId2"/>
              </a:rPr>
              <a:t>http://www.buddyrider.ca/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What do you think of this invention?</a:t>
            </a:r>
          </a:p>
        </p:txBody>
      </p:sp>
    </p:spTree>
    <p:extLst>
      <p:ext uri="{BB962C8B-B14F-4D97-AF65-F5344CB8AC3E}">
        <p14:creationId xmlns:p14="http://schemas.microsoft.com/office/powerpoint/2010/main" val="407786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06" y="262759"/>
            <a:ext cx="8596668" cy="1320800"/>
          </a:xfrm>
        </p:spPr>
        <p:txBody>
          <a:bodyPr/>
          <a:lstStyle/>
          <a:p>
            <a:pPr algn="ctr"/>
            <a:r>
              <a:rPr lang="en-CA" dirty="0"/>
              <a:t> Your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880" y="1356547"/>
            <a:ext cx="8596668" cy="3880773"/>
          </a:xfrm>
        </p:spPr>
        <p:txBody>
          <a:bodyPr>
            <a:normAutofit/>
          </a:bodyPr>
          <a:lstStyle/>
          <a:p>
            <a:r>
              <a:rPr lang="en-CA" sz="3200" dirty="0"/>
              <a:t>Think of a common object, such as an aluminum or plastic bottle. </a:t>
            </a:r>
          </a:p>
          <a:p>
            <a:r>
              <a:rPr lang="en-CA" sz="3200" dirty="0"/>
              <a:t>Identify as many possible alternative uses as you can think of for the object. </a:t>
            </a:r>
          </a:p>
        </p:txBody>
      </p:sp>
    </p:spTree>
    <p:extLst>
      <p:ext uri="{BB962C8B-B14F-4D97-AF65-F5344CB8AC3E}">
        <p14:creationId xmlns:p14="http://schemas.microsoft.com/office/powerpoint/2010/main" val="118537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66" y="459092"/>
            <a:ext cx="9720072" cy="677527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 Your list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59" y="1441342"/>
            <a:ext cx="10512721" cy="4236114"/>
          </a:xfrm>
        </p:spPr>
        <p:txBody>
          <a:bodyPr>
            <a:normAutofit/>
          </a:bodyPr>
          <a:lstStyle/>
          <a:p>
            <a:r>
              <a:rPr lang="en-CA" sz="2400" dirty="0"/>
              <a:t>Which ideas are viable, or could be a possible success?</a:t>
            </a:r>
          </a:p>
          <a:p>
            <a:r>
              <a:rPr lang="en-CA" sz="2400" dirty="0"/>
              <a:t>Assess your ideas on:</a:t>
            </a:r>
          </a:p>
          <a:p>
            <a:pPr lvl="1"/>
            <a:r>
              <a:rPr lang="en-CA" sz="2400" dirty="0"/>
              <a:t>Realistic</a:t>
            </a:r>
          </a:p>
          <a:p>
            <a:pPr lvl="1"/>
            <a:r>
              <a:rPr lang="en-CA" sz="2400" dirty="0"/>
              <a:t>Satisfies a genuine need/want</a:t>
            </a:r>
          </a:p>
          <a:p>
            <a:pPr lvl="1"/>
            <a:r>
              <a:rPr lang="en-CA" sz="2400" dirty="0"/>
              <a:t>Will be demanded by a large number of consumers</a:t>
            </a:r>
          </a:p>
          <a:p>
            <a:pPr lvl="1"/>
            <a:r>
              <a:rPr lang="en-CA" sz="2400" dirty="0"/>
              <a:t>Will be relatively inexpensive and simple to produce.</a:t>
            </a:r>
          </a:p>
          <a:p>
            <a:pPr lvl="1"/>
            <a:r>
              <a:rPr lang="en-CA" sz="2400" dirty="0"/>
              <a:t>Who will be the target market?</a:t>
            </a:r>
          </a:p>
        </p:txBody>
      </p:sp>
    </p:spTree>
    <p:extLst>
      <p:ext uri="{BB962C8B-B14F-4D97-AF65-F5344CB8AC3E}">
        <p14:creationId xmlns:p14="http://schemas.microsoft.com/office/powerpoint/2010/main" val="2428203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65" y="262759"/>
            <a:ext cx="8596668" cy="998482"/>
          </a:xfrm>
        </p:spPr>
        <p:txBody>
          <a:bodyPr/>
          <a:lstStyle/>
          <a:p>
            <a:pPr algn="ctr"/>
            <a:r>
              <a:rPr lang="en-US" dirty="0"/>
              <a:t>POP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65" y="1261241"/>
            <a:ext cx="10171758" cy="446198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What do you see and hear that makes John </a:t>
            </a:r>
            <a:r>
              <a:rPr lang="en-US" sz="3200" dirty="0" err="1"/>
              <a:t>Nese</a:t>
            </a:r>
            <a:r>
              <a:rPr lang="en-US" sz="3200" dirty="0"/>
              <a:t> a good entrepreneur ?</a:t>
            </a:r>
          </a:p>
          <a:p>
            <a:endParaRPr lang="en-US" sz="3200" u="sng" dirty="0">
              <a:solidFill>
                <a:schemeClr val="tx1"/>
              </a:solidFill>
              <a:hlinkClick r:id="rId2"/>
            </a:endParaRPr>
          </a:p>
          <a:p>
            <a:r>
              <a:rPr lang="en-US" sz="3200" dirty="0">
                <a:solidFill>
                  <a:schemeClr val="tx1"/>
                </a:solidFill>
                <a:hlinkClick r:id="rId2"/>
              </a:rPr>
              <a:t>https://sodapopstop.com/media/msnbc-your-business-soda-pop-stop/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hlinkClick r:id="rId2"/>
            </a:endParaRPr>
          </a:p>
          <a:p>
            <a:r>
              <a:rPr lang="en-US" sz="3200" dirty="0">
                <a:solidFill>
                  <a:schemeClr val="tx1"/>
                </a:solidFill>
                <a:hlinkClick r:id="rId2"/>
              </a:rPr>
              <a:t>What opportunities did John </a:t>
            </a:r>
            <a:r>
              <a:rPr lang="en-US" sz="3200" dirty="0" err="1">
                <a:solidFill>
                  <a:schemeClr val="tx1"/>
                </a:solidFill>
                <a:hlinkClick r:id="rId2"/>
              </a:rPr>
              <a:t>Nese</a:t>
            </a:r>
            <a:r>
              <a:rPr lang="en-US" sz="3200" dirty="0">
                <a:solidFill>
                  <a:schemeClr val="tx1"/>
                </a:solidFill>
                <a:hlinkClick r:id="rId2"/>
              </a:rPr>
              <a:t> take advantage of?</a:t>
            </a:r>
          </a:p>
          <a:p>
            <a:endParaRPr lang="en-US" sz="3200" dirty="0"/>
          </a:p>
          <a:p>
            <a:r>
              <a:rPr lang="en-US" sz="3200" dirty="0">
                <a:hlinkClick r:id="rId3"/>
              </a:rPr>
              <a:t>http://www.sodapopstop.com/</a:t>
            </a:r>
            <a:endParaRPr lang="en-US" sz="3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426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Your pop challenge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Complete assignment </a:t>
            </a:r>
          </a:p>
        </p:txBody>
      </p:sp>
    </p:spTree>
    <p:extLst>
      <p:ext uri="{BB962C8B-B14F-4D97-AF65-F5344CB8AC3E}">
        <p14:creationId xmlns:p14="http://schemas.microsoft.com/office/powerpoint/2010/main" val="1988898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97048" cy="5418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317" y="1736896"/>
            <a:ext cx="6809683" cy="512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87355" y="558962"/>
            <a:ext cx="7157026" cy="5382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177" y="482857"/>
            <a:ext cx="7374823" cy="55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5" y="624110"/>
            <a:ext cx="10827278" cy="1280890"/>
          </a:xfrm>
        </p:spPr>
        <p:txBody>
          <a:bodyPr>
            <a:normAutofit/>
          </a:bodyPr>
          <a:lstStyle/>
          <a:p>
            <a:r>
              <a:rPr lang="en-US" b="1" dirty="0"/>
              <a:t>Protecting Your Ideas</a:t>
            </a:r>
            <a:br>
              <a:rPr lang="en-US" b="1" dirty="0"/>
            </a:br>
            <a:r>
              <a:rPr lang="en-US" b="1" dirty="0"/>
              <a:t>Research the following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Patents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2800" dirty="0"/>
              <a:t>Copyrights</a:t>
            </a:r>
          </a:p>
          <a:p>
            <a:endParaRPr lang="en-US" sz="2800" dirty="0"/>
          </a:p>
          <a:p>
            <a:r>
              <a:rPr lang="en-US" sz="2800" dirty="0"/>
              <a:t>Trademark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5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LIFE CYCLE OF A BUSINESS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tx2"/>
                </a:solidFill>
              </a:rPr>
              <a:t>Every business goes through 4 basic stages before it reaches full maturity.  </a:t>
            </a:r>
          </a:p>
          <a:p>
            <a:pPr eaLnBrk="1" hangingPunct="1"/>
            <a:r>
              <a:rPr lang="en-US" altLang="en-US" sz="3600" b="1" dirty="0">
                <a:solidFill>
                  <a:schemeClr val="tx2"/>
                </a:solidFill>
              </a:rPr>
              <a:t>Stages 3 and 4 tend to continue to occur in mature companies.</a:t>
            </a:r>
          </a:p>
        </p:txBody>
      </p:sp>
      <p:pic>
        <p:nvPicPr>
          <p:cNvPr id="4100" name="Picture 4" descr="MCj023806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2" y="3493576"/>
            <a:ext cx="289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7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809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155" y="349781"/>
            <a:ext cx="10140761" cy="5811864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Patents – What is a patent?</a:t>
            </a:r>
          </a:p>
          <a:p>
            <a:r>
              <a:rPr lang="en-US" sz="3200" b="1" dirty="0"/>
              <a:t> </a:t>
            </a:r>
            <a:r>
              <a:rPr lang="en-US" sz="3200" b="1" dirty="0">
                <a:hlinkClick r:id="rId2"/>
              </a:rPr>
              <a:t>https://www.youtube.com/watch?v=OFVoJhp3RN4</a:t>
            </a:r>
            <a:endParaRPr lang="en-US" sz="3200" b="1" dirty="0"/>
          </a:p>
          <a:p>
            <a:r>
              <a:rPr lang="en-US" sz="3200" dirty="0"/>
              <a:t>A government grant giving the right to exclude others from making, using or selling an invention. 20 years</a:t>
            </a:r>
          </a:p>
          <a:p>
            <a:r>
              <a:rPr lang="en-US" sz="3200" dirty="0"/>
              <a:t>It gives the inventor the exclusive right, for a limited period, to stop others from making, using or selling the inventor's product without the permission of the inventor. </a:t>
            </a:r>
          </a:p>
          <a:p>
            <a:r>
              <a:rPr lang="en-US" altLang="en-US" sz="3200" b="1" dirty="0"/>
              <a:t>Patents can take 2-3 years to be granted.</a:t>
            </a:r>
          </a:p>
          <a:p>
            <a:r>
              <a:rPr lang="en-US" altLang="en-US" sz="3200" b="1" dirty="0"/>
              <a:t>They can cost from $200 - $30,000!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35664" y="231228"/>
            <a:ext cx="8596668" cy="98045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Copyrights</a:t>
            </a:r>
            <a:br>
              <a:rPr lang="en-US" b="1" dirty="0"/>
            </a:br>
            <a:endParaRPr lang="en-US" alt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10910" y="1211685"/>
            <a:ext cx="10047771" cy="5548393"/>
          </a:xfrm>
        </p:spPr>
        <p:txBody>
          <a:bodyPr/>
          <a:lstStyle/>
          <a:p>
            <a:pPr lvl="1"/>
            <a:r>
              <a:rPr lang="en-US" sz="3200" dirty="0"/>
              <a:t>Provides protection for literary, artistic, dramatic or musical works (including computer programs), and three other subject matter known as: performance, sound recording, and communication signal.   </a:t>
            </a:r>
          </a:p>
          <a:p>
            <a:pPr lvl="1"/>
            <a:r>
              <a:rPr lang="en-US" sz="3200" b="1" dirty="0"/>
              <a:t>Coverage is worldwide and extends for the life of the creator + 50 years.</a:t>
            </a:r>
          </a:p>
          <a:p>
            <a:pPr lvl="1"/>
            <a:r>
              <a:rPr lang="en-US" altLang="en-US" sz="3200" dirty="0"/>
              <a:t>Cost approx. $50/electronic application and $65/ manual application</a:t>
            </a:r>
          </a:p>
          <a:p>
            <a:pPr lvl="1"/>
            <a:endParaRPr lang="en-US" sz="2400" b="1" dirty="0"/>
          </a:p>
          <a:p>
            <a:pPr eaLnBrk="1" hangingPunct="1"/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91D848-2B1F-45F1-9673-93A279FA8053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8324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ch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593" y="1565621"/>
            <a:ext cx="2857500" cy="27622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Trade-marks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V="1">
            <a:off x="2589212" y="1984075"/>
            <a:ext cx="8915400" cy="14952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www.legalmart.com.au/images/logo_exampl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315" y="4746325"/>
            <a:ext cx="1680828" cy="1780877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thumb/b/b0/English_%26_Hebrew_Coke_labels.jpg/200px-English_%26_Hebrew_Coke_label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4464" y="1565621"/>
            <a:ext cx="3613157" cy="2709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98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>
          <a:xfrm>
            <a:off x="439261" y="1170581"/>
            <a:ext cx="8493071" cy="523590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endParaRPr lang="en-US" altLang="en-US" b="1" dirty="0"/>
          </a:p>
          <a:p>
            <a:pPr eaLnBrk="1" hangingPunct="1"/>
            <a:r>
              <a:rPr lang="en-US" altLang="en-US" sz="3200" b="1" dirty="0"/>
              <a:t>Trade-marks</a:t>
            </a:r>
            <a:r>
              <a:rPr lang="en-US" altLang="en-US" sz="3200" dirty="0"/>
              <a:t> are </a:t>
            </a:r>
            <a:r>
              <a:rPr lang="en-US" altLang="en-US" sz="3200" b="1" u="sng" dirty="0"/>
              <a:t>words</a:t>
            </a:r>
            <a:r>
              <a:rPr lang="en-US" altLang="en-US" sz="3200" dirty="0"/>
              <a:t>, </a:t>
            </a:r>
            <a:r>
              <a:rPr lang="en-US" altLang="en-US" sz="3200" b="1" u="sng" dirty="0"/>
              <a:t>symbols</a:t>
            </a:r>
            <a:r>
              <a:rPr lang="en-US" altLang="en-US" sz="3200" dirty="0"/>
              <a:t> or </a:t>
            </a:r>
            <a:r>
              <a:rPr lang="en-US" altLang="en-US" sz="3200" b="1" u="sng" dirty="0"/>
              <a:t>designs</a:t>
            </a:r>
            <a:r>
              <a:rPr lang="en-US" altLang="en-US" sz="3200" dirty="0"/>
              <a:t> (or </a:t>
            </a:r>
            <a:r>
              <a:rPr lang="en-US" altLang="en-US" sz="3200" b="1" u="sng" dirty="0"/>
              <a:t>combinations</a:t>
            </a:r>
            <a:r>
              <a:rPr lang="en-US" altLang="en-US" sz="3200" dirty="0"/>
              <a:t> of these) used to distinguish the goods or services of one person or company from those of another. </a:t>
            </a:r>
          </a:p>
          <a:p>
            <a:pPr eaLnBrk="1" hangingPunct="1"/>
            <a:r>
              <a:rPr lang="en-US" altLang="en-US" sz="3200" b="1" dirty="0"/>
              <a:t>Legal ownership for 15 years and it is renewable every 15 years thereafter.</a:t>
            </a:r>
          </a:p>
          <a:p>
            <a:pPr lvl="1" eaLnBrk="1" hangingPunct="1"/>
            <a:r>
              <a:rPr lang="en-US" altLang="en-US" sz="3200" b="1" dirty="0"/>
              <a:t>Cost approx. $250/online and $300/manually.  If successful, you pay another $200 for a certificate of registration.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63B123-9914-4D91-8F9E-97BA03E62B09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3" name="TextBox 2"/>
          <p:cNvSpPr txBox="1"/>
          <p:nvPr/>
        </p:nvSpPr>
        <p:spPr>
          <a:xfrm>
            <a:off x="409073" y="462695"/>
            <a:ext cx="5967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Trade-marks</a:t>
            </a:r>
          </a:p>
        </p:txBody>
      </p:sp>
    </p:spTree>
    <p:extLst>
      <p:ext uri="{BB962C8B-B14F-4D97-AF65-F5344CB8AC3E}">
        <p14:creationId xmlns:p14="http://schemas.microsoft.com/office/powerpoint/2010/main" val="35356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C6584-B0AE-4E20-A42F-ECE8F43E0AF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pic>
        <p:nvPicPr>
          <p:cNvPr id="45059" name="Picture 5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" y="116378"/>
            <a:ext cx="10636135" cy="686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714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1687" cy="790414"/>
          </a:xfrm>
        </p:spPr>
        <p:txBody>
          <a:bodyPr>
            <a:normAutofit/>
          </a:bodyPr>
          <a:lstStyle/>
          <a:p>
            <a:r>
              <a:rPr lang="en-US" dirty="0"/>
              <a:t>Market Research Studies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5206"/>
            <a:ext cx="10563725" cy="646279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Market research studies are as different as the businesses they are made for, but most attempt to answer some fundamental questions:</a:t>
            </a:r>
          </a:p>
          <a:p>
            <a:pPr lvl="1"/>
            <a:r>
              <a:rPr lang="en-US" sz="2400" dirty="0"/>
              <a:t>Is there a realistic market for my services or products?</a:t>
            </a:r>
          </a:p>
          <a:p>
            <a:pPr lvl="1"/>
            <a:r>
              <a:rPr lang="en-US" sz="2400" dirty="0"/>
              <a:t>Who and where will my customers be?</a:t>
            </a:r>
          </a:p>
          <a:p>
            <a:pPr lvl="1"/>
            <a:r>
              <a:rPr lang="en-US" sz="2400" dirty="0"/>
              <a:t>How many units can I sell?</a:t>
            </a:r>
          </a:p>
          <a:p>
            <a:pPr lvl="1"/>
            <a:r>
              <a:rPr lang="en-US" sz="2400" dirty="0"/>
              <a:t>How much can I charge?</a:t>
            </a:r>
          </a:p>
          <a:p>
            <a:pPr lvl="1"/>
            <a:r>
              <a:rPr lang="en-US" sz="2400" dirty="0"/>
              <a:t>Who is my competition and do I have any competitive advantages?</a:t>
            </a:r>
          </a:p>
          <a:p>
            <a:pPr lvl="1"/>
            <a:r>
              <a:rPr lang="en-US" sz="2400" dirty="0"/>
              <a:t>Who will my suppliers be and how much will they charge?</a:t>
            </a:r>
          </a:p>
          <a:p>
            <a:pPr lvl="1"/>
            <a:r>
              <a:rPr lang="en-US" sz="2400" dirty="0"/>
              <a:t>What credit terms are they likely to offer?</a:t>
            </a:r>
          </a:p>
          <a:p>
            <a:pPr lvl="1"/>
            <a:r>
              <a:rPr lang="en-US" sz="2400" dirty="0"/>
              <a:t>Do I have ready access to my market and what is the cost associated with that?</a:t>
            </a:r>
          </a:p>
          <a:p>
            <a:pPr lvl="1"/>
            <a:r>
              <a:rPr lang="en-US" sz="2400" dirty="0"/>
              <a:t>Will my business generate sufficient profit to justify the sacrifices which I’ll have to make?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975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249383"/>
            <a:ext cx="11005849" cy="548640"/>
          </a:xfrm>
        </p:spPr>
        <p:txBody>
          <a:bodyPr>
            <a:normAutofit fontScale="90000"/>
          </a:bodyPr>
          <a:lstStyle/>
          <a:p>
            <a:r>
              <a:rPr lang="en-US" dirty="0"/>
              <a:t>Buyer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82" y="798023"/>
            <a:ext cx="10623665" cy="6059977"/>
          </a:xfrm>
        </p:spPr>
        <p:txBody>
          <a:bodyPr>
            <a:noAutofit/>
          </a:bodyPr>
          <a:lstStyle/>
          <a:p>
            <a:r>
              <a:rPr lang="en-US" sz="2400" b="1" dirty="0"/>
              <a:t>Who?</a:t>
            </a:r>
          </a:p>
          <a:p>
            <a:pPr lvl="1"/>
            <a:r>
              <a:rPr lang="en-US" sz="2400" dirty="0"/>
              <a:t>Who purchases the product/service? </a:t>
            </a:r>
          </a:p>
          <a:p>
            <a:pPr lvl="1"/>
            <a:r>
              <a:rPr lang="en-US" sz="2400" dirty="0"/>
              <a:t>Who pays for the product/service? </a:t>
            </a:r>
          </a:p>
          <a:p>
            <a:pPr lvl="1"/>
            <a:r>
              <a:rPr lang="en-US" sz="2400" dirty="0"/>
              <a:t>Who uses or consumes the product?</a:t>
            </a:r>
          </a:p>
          <a:p>
            <a:r>
              <a:rPr lang="en-US" sz="2400" b="1" dirty="0"/>
              <a:t>What?</a:t>
            </a:r>
          </a:p>
          <a:p>
            <a:pPr lvl="1"/>
            <a:r>
              <a:rPr lang="en-US" sz="2400" dirty="0"/>
              <a:t>What needs or wants do they seek to satisfy? </a:t>
            </a:r>
          </a:p>
          <a:p>
            <a:pPr lvl="1"/>
            <a:r>
              <a:rPr lang="en-US" sz="2400" dirty="0"/>
              <a:t>What product features or attributes matter the most?</a:t>
            </a:r>
          </a:p>
          <a:p>
            <a:r>
              <a:rPr lang="en-US" sz="2400" b="1" dirty="0"/>
              <a:t>When?</a:t>
            </a:r>
          </a:p>
          <a:p>
            <a:pPr lvl="1"/>
            <a:r>
              <a:rPr lang="en-US" sz="2400" dirty="0"/>
              <a:t>When do buyers search for and evaluate information to make informed choices? </a:t>
            </a:r>
          </a:p>
          <a:p>
            <a:pPr lvl="1"/>
            <a:r>
              <a:rPr lang="en-US" sz="2400" dirty="0"/>
              <a:t>When is the product used or consumed? </a:t>
            </a:r>
          </a:p>
          <a:p>
            <a:pPr lvl="1"/>
            <a:r>
              <a:rPr lang="en-US" sz="2400" dirty="0"/>
              <a:t>When is the product discarded?</a:t>
            </a:r>
          </a:p>
        </p:txBody>
      </p:sp>
    </p:spTree>
    <p:extLst>
      <p:ext uri="{BB962C8B-B14F-4D97-AF65-F5344CB8AC3E}">
        <p14:creationId xmlns:p14="http://schemas.microsoft.com/office/powerpoint/2010/main" val="22779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249383"/>
            <a:ext cx="11005849" cy="548640"/>
          </a:xfrm>
        </p:spPr>
        <p:txBody>
          <a:bodyPr>
            <a:normAutofit fontScale="90000"/>
          </a:bodyPr>
          <a:lstStyle/>
          <a:p>
            <a:r>
              <a:rPr lang="en-US" dirty="0"/>
              <a:t>Buyer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931025"/>
            <a:ext cx="10623665" cy="5391397"/>
          </a:xfrm>
        </p:spPr>
        <p:txBody>
          <a:bodyPr>
            <a:normAutofit/>
          </a:bodyPr>
          <a:lstStyle/>
          <a:p>
            <a:r>
              <a:rPr lang="en-US" sz="2400" b="1" dirty="0"/>
              <a:t>Where?</a:t>
            </a:r>
          </a:p>
          <a:p>
            <a:r>
              <a:rPr lang="en-US" sz="2400" dirty="0"/>
              <a:t>Where do buyers shop for the product?</a:t>
            </a:r>
          </a:p>
          <a:p>
            <a:r>
              <a:rPr lang="en-US" sz="2400" b="1" dirty="0"/>
              <a:t>How?</a:t>
            </a:r>
          </a:p>
          <a:p>
            <a:r>
              <a:rPr lang="en-US" sz="2400" dirty="0"/>
              <a:t>How do they pay for the purchase? </a:t>
            </a:r>
          </a:p>
          <a:p>
            <a:r>
              <a:rPr lang="en-US" sz="2400" dirty="0"/>
              <a:t>How do they use the product? </a:t>
            </a:r>
          </a:p>
          <a:p>
            <a:r>
              <a:rPr lang="en-US" sz="2400" dirty="0"/>
              <a:t>How do they decide on a particular purchase at a particular time?</a:t>
            </a:r>
          </a:p>
          <a:p>
            <a:r>
              <a:rPr lang="en-US" sz="2400" b="1" dirty="0"/>
              <a:t>Why?</a:t>
            </a:r>
          </a:p>
          <a:p>
            <a:r>
              <a:rPr lang="en-US" sz="2400" dirty="0"/>
              <a:t>Why do they want the product?  Why do their choices differ?</a:t>
            </a:r>
          </a:p>
        </p:txBody>
      </p:sp>
    </p:spTree>
    <p:extLst>
      <p:ext uri="{BB962C8B-B14F-4D97-AF65-F5344CB8AC3E}">
        <p14:creationId xmlns:p14="http://schemas.microsoft.com/office/powerpoint/2010/main" val="29929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2866"/>
            <a:ext cx="9301343" cy="801187"/>
          </a:xfrm>
        </p:spPr>
        <p:txBody>
          <a:bodyPr>
            <a:normAutofit/>
          </a:bodyPr>
          <a:lstStyle/>
          <a:p>
            <a:r>
              <a:rPr lang="en-US" dirty="0"/>
              <a:t>Your Product and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5" y="1174053"/>
            <a:ext cx="9153298" cy="4413348"/>
          </a:xfrm>
        </p:spPr>
        <p:txBody>
          <a:bodyPr>
            <a:normAutofit/>
          </a:bodyPr>
          <a:lstStyle/>
          <a:p>
            <a:r>
              <a:rPr lang="en-US" sz="3600" dirty="0"/>
              <a:t>What makes it special?</a:t>
            </a:r>
          </a:p>
          <a:p>
            <a:r>
              <a:rPr lang="en-US" sz="3600" dirty="0"/>
              <a:t>How will it be used?</a:t>
            </a:r>
          </a:p>
          <a:p>
            <a:r>
              <a:rPr lang="en-US" sz="3600" dirty="0"/>
              <a:t>How will the price be established?</a:t>
            </a:r>
          </a:p>
          <a:p>
            <a:r>
              <a:rPr lang="en-US" sz="3600" dirty="0"/>
              <a:t>What special service will you offer?</a:t>
            </a:r>
          </a:p>
          <a:p>
            <a:r>
              <a:rPr lang="en-US" sz="3600" dirty="0"/>
              <a:t>Who are your target customers?</a:t>
            </a:r>
          </a:p>
          <a:p>
            <a:r>
              <a:rPr lang="en-US" sz="3600" dirty="0"/>
              <a:t>Where will you be located?</a:t>
            </a:r>
          </a:p>
        </p:txBody>
      </p:sp>
    </p:spTree>
    <p:extLst>
      <p:ext uri="{BB962C8B-B14F-4D97-AF65-F5344CB8AC3E}">
        <p14:creationId xmlns:p14="http://schemas.microsoft.com/office/powerpoint/2010/main" val="18634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74" y="296091"/>
            <a:ext cx="9580018" cy="734728"/>
          </a:xfrm>
        </p:spPr>
        <p:txBody>
          <a:bodyPr>
            <a:normAutofit/>
          </a:bodyPr>
          <a:lstStyle/>
          <a:p>
            <a:r>
              <a:rPr lang="en-US" dirty="0"/>
              <a:t>Your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79" y="1030819"/>
            <a:ext cx="9580017" cy="5024846"/>
          </a:xfrm>
        </p:spPr>
        <p:txBody>
          <a:bodyPr>
            <a:normAutofit/>
          </a:bodyPr>
          <a:lstStyle/>
          <a:p>
            <a:r>
              <a:rPr lang="en-US" sz="3600" dirty="0"/>
              <a:t>Price strategy</a:t>
            </a:r>
          </a:p>
          <a:p>
            <a:r>
              <a:rPr lang="en-US" sz="3600" dirty="0"/>
              <a:t>Market segment</a:t>
            </a:r>
          </a:p>
          <a:p>
            <a:r>
              <a:rPr lang="en-US" sz="3600" dirty="0"/>
              <a:t>Distribution system</a:t>
            </a:r>
          </a:p>
          <a:p>
            <a:r>
              <a:rPr lang="en-US" sz="3600" dirty="0"/>
              <a:t>Customer service</a:t>
            </a:r>
          </a:p>
          <a:p>
            <a:r>
              <a:rPr lang="en-US" sz="3600" dirty="0"/>
              <a:t>Guarantees or warranties</a:t>
            </a:r>
          </a:p>
          <a:p>
            <a:r>
              <a:rPr lang="en-US" sz="3600" dirty="0"/>
              <a:t>Location</a:t>
            </a:r>
          </a:p>
          <a:p>
            <a:r>
              <a:rPr lang="en-US" sz="3600" dirty="0"/>
              <a:t>Advertising strategies</a:t>
            </a:r>
          </a:p>
        </p:txBody>
      </p:sp>
    </p:spTree>
    <p:extLst>
      <p:ext uri="{BB962C8B-B14F-4D97-AF65-F5344CB8AC3E}">
        <p14:creationId xmlns:p14="http://schemas.microsoft.com/office/powerpoint/2010/main" val="7206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LIFE CYCLE OF A BUSINESS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</a:rPr>
              <a:t>A.  CONCEPTUAL STAGE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</a:rPr>
              <a:t>B.  START-UP STAGE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</a:rPr>
              <a:t>C.  STABILIZATION STAGE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</a:rPr>
              <a:t>D.  GROWTH STAGE  </a:t>
            </a:r>
          </a:p>
        </p:txBody>
      </p:sp>
      <p:pic>
        <p:nvPicPr>
          <p:cNvPr id="5124" name="Picture 4" descr="MCj043438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j022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86200"/>
            <a:ext cx="13985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MCj041259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1"/>
            <a:ext cx="16764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3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177" y="624110"/>
            <a:ext cx="9597435" cy="1280890"/>
          </a:xfrm>
        </p:spPr>
        <p:txBody>
          <a:bodyPr/>
          <a:lstStyle/>
          <a:p>
            <a:pPr algn="ctr"/>
            <a:r>
              <a:rPr lang="en-US" dirty="0"/>
              <a:t>Competition Profile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544080"/>
              </p:ext>
            </p:extLst>
          </p:nvPr>
        </p:nvGraphicFramePr>
        <p:xfrm>
          <a:off x="244699" y="1661375"/>
          <a:ext cx="11783658" cy="41979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1346">
                  <a:extLst>
                    <a:ext uri="{9D8B030D-6E8A-4147-A177-3AD203B41FA5}">
                      <a16:colId xmlns:a16="http://schemas.microsoft.com/office/drawing/2014/main" val="3610018520"/>
                    </a:ext>
                  </a:extLst>
                </a:gridCol>
                <a:gridCol w="2242559">
                  <a:extLst>
                    <a:ext uri="{9D8B030D-6E8A-4147-A177-3AD203B41FA5}">
                      <a16:colId xmlns:a16="http://schemas.microsoft.com/office/drawing/2014/main" val="3424505630"/>
                    </a:ext>
                  </a:extLst>
                </a:gridCol>
                <a:gridCol w="2307967">
                  <a:extLst>
                    <a:ext uri="{9D8B030D-6E8A-4147-A177-3AD203B41FA5}">
                      <a16:colId xmlns:a16="http://schemas.microsoft.com/office/drawing/2014/main" val="2345455549"/>
                    </a:ext>
                  </a:extLst>
                </a:gridCol>
                <a:gridCol w="1753900">
                  <a:extLst>
                    <a:ext uri="{9D8B030D-6E8A-4147-A177-3AD203B41FA5}">
                      <a16:colId xmlns:a16="http://schemas.microsoft.com/office/drawing/2014/main" val="2207603513"/>
                    </a:ext>
                  </a:extLst>
                </a:gridCol>
                <a:gridCol w="1963943">
                  <a:extLst>
                    <a:ext uri="{9D8B030D-6E8A-4147-A177-3AD203B41FA5}">
                      <a16:colId xmlns:a16="http://schemas.microsoft.com/office/drawing/2014/main" val="3481972473"/>
                    </a:ext>
                  </a:extLst>
                </a:gridCol>
                <a:gridCol w="1963943">
                  <a:extLst>
                    <a:ext uri="{9D8B030D-6E8A-4147-A177-3AD203B41FA5}">
                      <a16:colId xmlns:a16="http://schemas.microsoft.com/office/drawing/2014/main" val="475654926"/>
                    </a:ext>
                  </a:extLst>
                </a:gridCol>
              </a:tblGrid>
              <a:tr h="1269983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 or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  <a:r>
                        <a:rPr lang="en-US" baseline="0" dirty="0"/>
                        <a:t> (ex. Location,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090440"/>
                  </a:ext>
                </a:extLst>
              </a:tr>
              <a:tr h="2412967">
                <a:tc>
                  <a:txBody>
                    <a:bodyPr/>
                    <a:lstStyle/>
                    <a:p>
                      <a:r>
                        <a:rPr lang="en-US" dirty="0"/>
                        <a:t>Jay’s</a:t>
                      </a:r>
                      <a:r>
                        <a:rPr lang="en-US" baseline="0" dirty="0"/>
                        <a:t> gym shoes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Sneakers for running and cross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Running shoes-$150</a:t>
                      </a:r>
                    </a:p>
                    <a:p>
                      <a:r>
                        <a:rPr lang="en-US" dirty="0"/>
                        <a:t>Cross trainers- $180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 guarantee</a:t>
                      </a:r>
                    </a:p>
                    <a:p>
                      <a:r>
                        <a:rPr lang="en-US" dirty="0"/>
                        <a:t>Staff to determine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Running shoes-200</a:t>
                      </a:r>
                    </a:p>
                    <a:p>
                      <a:r>
                        <a:rPr lang="en-US" dirty="0"/>
                        <a:t>Cross trainers- 150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Wholesalers</a:t>
                      </a:r>
                      <a:r>
                        <a:rPr lang="en-US" baseline="0" dirty="0"/>
                        <a:t> and retailers complain of late delivery</a:t>
                      </a:r>
                    </a:p>
                    <a:p>
                      <a:r>
                        <a:rPr lang="en-US" baseline="0" dirty="0"/>
                        <a:t>Limited selection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89477"/>
                  </a:ext>
                </a:extLst>
              </a:tr>
              <a:tr h="5150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87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489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60" y="1270000"/>
            <a:ext cx="10125263" cy="3777622"/>
          </a:xfrm>
        </p:spPr>
        <p:txBody>
          <a:bodyPr/>
          <a:lstStyle/>
          <a:p>
            <a:endParaRPr lang="en-US" b="1" dirty="0"/>
          </a:p>
          <a:p>
            <a:r>
              <a:rPr lang="en-US" sz="3200" b="1" dirty="0"/>
              <a:t>Primary marketing research </a:t>
            </a:r>
            <a:r>
              <a:rPr lang="en-US" sz="3200" dirty="0"/>
              <a:t>is collected for the first time. It is original and collected for a specific purpose, or to solve a specific problem.</a:t>
            </a:r>
          </a:p>
          <a:p>
            <a:endParaRPr lang="en-US" sz="320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01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40" y="441158"/>
            <a:ext cx="8596668" cy="660400"/>
          </a:xfrm>
        </p:spPr>
        <p:txBody>
          <a:bodyPr>
            <a:normAutofit/>
          </a:bodyPr>
          <a:lstStyle/>
          <a:p>
            <a:r>
              <a:rPr lang="en-US" dirty="0"/>
              <a:t>How to Collect Primary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40" y="12700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1. </a:t>
            </a:r>
            <a:r>
              <a:rPr lang="en-US" sz="3600" dirty="0">
                <a:solidFill>
                  <a:schemeClr val="tx1"/>
                </a:solidFill>
              </a:rPr>
              <a:t>Interviews/Survey</a:t>
            </a:r>
          </a:p>
          <a:p>
            <a:r>
              <a:rPr lang="en-US" sz="3600" dirty="0"/>
              <a:t>2. Mystery shopping</a:t>
            </a:r>
          </a:p>
          <a:p>
            <a:r>
              <a:rPr lang="en-US" sz="3600" dirty="0"/>
              <a:t>3. Focus groups</a:t>
            </a:r>
          </a:p>
          <a:p>
            <a:r>
              <a:rPr lang="en-US" sz="3600" dirty="0"/>
              <a:t>4. Projective techniques</a:t>
            </a:r>
          </a:p>
          <a:p>
            <a:r>
              <a:rPr lang="en-US" sz="3600" dirty="0"/>
              <a:t>5. Product tests</a:t>
            </a:r>
          </a:p>
          <a:p>
            <a:r>
              <a:rPr lang="en-US" sz="3600" dirty="0"/>
              <a:t>6. Diaries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12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08" y="176464"/>
            <a:ext cx="8596668" cy="954504"/>
          </a:xfrm>
        </p:spPr>
        <p:txBody>
          <a:bodyPr/>
          <a:lstStyle/>
          <a:p>
            <a:r>
              <a:rPr lang="en-US" dirty="0"/>
              <a:t>Secondary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08" y="1130968"/>
            <a:ext cx="10063270" cy="3777622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Secondary marketing research, or desk research, </a:t>
            </a:r>
            <a:r>
              <a:rPr lang="en-US" sz="2800" dirty="0"/>
              <a:t>already exist in one form or another. It is relatively cheap, and can be conducted quite quickly .</a:t>
            </a:r>
          </a:p>
          <a:p>
            <a:endParaRPr lang="en-US" sz="3600" dirty="0"/>
          </a:p>
          <a:p>
            <a:r>
              <a:rPr lang="en-US" sz="3600" dirty="0">
                <a:hlinkClick r:id="rId2"/>
              </a:rPr>
              <a:t>http://www.canadabusiness.ca/</a:t>
            </a:r>
            <a:endParaRPr lang="en-US" sz="3600" dirty="0"/>
          </a:p>
          <a:p>
            <a:r>
              <a:rPr lang="en-US" sz="3600" dirty="0">
                <a:hlinkClick r:id="rId3"/>
              </a:rPr>
              <a:t>https://www.retailcouncil.org/resources/industry-research/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95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315884"/>
            <a:ext cx="11089177" cy="646642"/>
          </a:xfrm>
        </p:spPr>
        <p:txBody>
          <a:bodyPr>
            <a:normAutofit fontScale="90000"/>
          </a:bodyPr>
          <a:lstStyle/>
          <a:p>
            <a:r>
              <a:rPr lang="en-CA" sz="4400" dirty="0"/>
              <a:t>For Your Pop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4" y="1213658"/>
            <a:ext cx="10257906" cy="4661449"/>
          </a:xfrm>
        </p:spPr>
        <p:txBody>
          <a:bodyPr>
            <a:normAutofit/>
          </a:bodyPr>
          <a:lstStyle/>
          <a:p>
            <a:r>
              <a:rPr lang="en-CA" sz="2800" dirty="0"/>
              <a:t>Develop questions for your target market. 4 questions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Develop a profile of your competition using previous example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70668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71" y="1507957"/>
            <a:ext cx="9753304" cy="4122821"/>
          </a:xfrm>
        </p:spPr>
        <p:txBody>
          <a:bodyPr>
            <a:normAutofit/>
          </a:bodyPr>
          <a:lstStyle/>
          <a:p>
            <a:r>
              <a:rPr lang="en-US" sz="3200" dirty="0"/>
              <a:t>Choose two the following businesses in the Dalhousie/</a:t>
            </a:r>
            <a:r>
              <a:rPr lang="en-US" sz="3200" dirty="0" err="1"/>
              <a:t>Campbellton</a:t>
            </a:r>
            <a:r>
              <a:rPr lang="en-US" sz="3200" dirty="0"/>
              <a:t>/Bathurst area.</a:t>
            </a:r>
          </a:p>
          <a:p>
            <a:r>
              <a:rPr lang="en-US" sz="3200" dirty="0"/>
              <a:t>Decide what new product or service the business would like to offer.</a:t>
            </a:r>
          </a:p>
          <a:p>
            <a:r>
              <a:rPr lang="en-US" sz="3200" dirty="0"/>
              <a:t>Develop questions for the target market that will evaluate whether the product is viable or not.</a:t>
            </a:r>
          </a:p>
        </p:txBody>
      </p:sp>
    </p:spTree>
    <p:extLst>
      <p:ext uri="{BB962C8B-B14F-4D97-AF65-F5344CB8AC3E}">
        <p14:creationId xmlns:p14="http://schemas.microsoft.com/office/powerpoint/2010/main" val="28697446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647" y="1"/>
            <a:ext cx="10689965" cy="665018"/>
          </a:xfrm>
        </p:spPr>
        <p:txBody>
          <a:bodyPr>
            <a:normAutofit/>
          </a:bodyPr>
          <a:lstStyle/>
          <a:p>
            <a:r>
              <a:rPr lang="en-US" dirty="0"/>
              <a:t>Scenario- Answer the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5884" y="665019"/>
            <a:ext cx="9293629" cy="6192981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2000" dirty="0"/>
              <a:t>Anywhere town</a:t>
            </a:r>
          </a:p>
          <a:p>
            <a:pPr lvl="2"/>
            <a:r>
              <a:rPr lang="en-US" sz="2000" dirty="0"/>
              <a:t>Anywhere town is 20 km from Somewhere city (which has 80, 000 people)</a:t>
            </a:r>
          </a:p>
          <a:p>
            <a:pPr lvl="2"/>
            <a:r>
              <a:rPr lang="en-US" sz="2000" dirty="0"/>
              <a:t>Population of Anywhere – 20, 000</a:t>
            </a:r>
          </a:p>
          <a:p>
            <a:pPr lvl="2"/>
            <a:r>
              <a:rPr lang="en-US" sz="2000" dirty="0"/>
              <a:t>Average household income $70,000.</a:t>
            </a:r>
          </a:p>
          <a:p>
            <a:pPr lvl="2"/>
            <a:r>
              <a:rPr lang="en-US" sz="2000" dirty="0"/>
              <a:t>Demographics (data on the characteristics of a human population such as gender, race, age, income)</a:t>
            </a:r>
          </a:p>
          <a:p>
            <a:pPr lvl="3"/>
            <a:r>
              <a:rPr lang="en-US" sz="2000" dirty="0"/>
              <a:t>Majority of households are young married couple with 1-2 children.</a:t>
            </a:r>
          </a:p>
          <a:p>
            <a:pPr lvl="3"/>
            <a:r>
              <a:rPr lang="en-US" sz="2000" dirty="0"/>
              <a:t>Most households have two incomes </a:t>
            </a:r>
          </a:p>
          <a:p>
            <a:pPr lvl="3"/>
            <a:r>
              <a:rPr lang="en-US" sz="2000" dirty="0"/>
              <a:t>Anywhere town has:</a:t>
            </a:r>
          </a:p>
          <a:p>
            <a:pPr lvl="4"/>
            <a:r>
              <a:rPr lang="en-US" sz="2000" dirty="0"/>
              <a:t> 2 doctors, 1 Lawyer, 1 Tim </a:t>
            </a:r>
            <a:r>
              <a:rPr lang="en-US" sz="2000" dirty="0" err="1"/>
              <a:t>Hortons</a:t>
            </a:r>
            <a:r>
              <a:rPr lang="en-US" sz="2000" dirty="0"/>
              <a:t>, 1 McDonalds, 1 daycare  (20 children)</a:t>
            </a:r>
          </a:p>
          <a:p>
            <a:pPr lvl="4"/>
            <a:r>
              <a:rPr lang="en-US" sz="2000" b="1" dirty="0"/>
              <a:t>What kind of entrepreneurial opportunities are there?</a:t>
            </a:r>
          </a:p>
        </p:txBody>
      </p:sp>
    </p:spTree>
    <p:extLst>
      <p:ext uri="{BB962C8B-B14F-4D97-AF65-F5344CB8AC3E}">
        <p14:creationId xmlns:p14="http://schemas.microsoft.com/office/powerpoint/2010/main" val="268724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8758" y="2404534"/>
            <a:ext cx="9168063" cy="964308"/>
          </a:xfrm>
        </p:spPr>
        <p:txBody>
          <a:bodyPr/>
          <a:lstStyle/>
          <a:p>
            <a:r>
              <a:rPr lang="en-US" dirty="0"/>
              <a:t>Evaluating a Business or Idea</a:t>
            </a:r>
          </a:p>
        </p:txBody>
      </p:sp>
    </p:spTree>
    <p:extLst>
      <p:ext uri="{BB962C8B-B14F-4D97-AF65-F5344CB8AC3E}">
        <p14:creationId xmlns:p14="http://schemas.microsoft.com/office/powerpoint/2010/main" val="141157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18" y="1938295"/>
            <a:ext cx="8596668" cy="727141"/>
          </a:xfrm>
        </p:spPr>
        <p:txBody>
          <a:bodyPr>
            <a:noAutofit/>
          </a:bodyPr>
          <a:lstStyle/>
          <a:p>
            <a:r>
              <a:rPr lang="en-US" sz="4800" dirty="0"/>
              <a:t>SWOT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18" y="2665436"/>
            <a:ext cx="6400800" cy="30260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Strengths</a:t>
            </a:r>
          </a:p>
          <a:p>
            <a:r>
              <a:rPr lang="en-US" sz="4000" dirty="0"/>
              <a:t>Weaknesses</a:t>
            </a:r>
          </a:p>
          <a:p>
            <a:r>
              <a:rPr lang="en-US" sz="4000" dirty="0"/>
              <a:t>Opportunities</a:t>
            </a:r>
          </a:p>
          <a:p>
            <a:r>
              <a:rPr lang="en-US" sz="4000" dirty="0"/>
              <a:t>Threats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18" y="1037667"/>
            <a:ext cx="7471045" cy="1264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988" y="0"/>
            <a:ext cx="9693480" cy="12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Strength (internal factor)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0134"/>
            <a:ext cx="8596668" cy="49887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CA" sz="3600" dirty="0"/>
              <a:t>your specialist marketing expertise </a:t>
            </a:r>
            <a:endParaRPr lang="en-US" sz="3600" dirty="0"/>
          </a:p>
          <a:p>
            <a:pPr lvl="0"/>
            <a:r>
              <a:rPr lang="en-CA" sz="3600" dirty="0"/>
              <a:t>a new, innovative product or service</a:t>
            </a:r>
            <a:endParaRPr lang="en-US" sz="3600" dirty="0"/>
          </a:p>
          <a:p>
            <a:pPr lvl="0"/>
            <a:r>
              <a:rPr lang="en-CA" sz="3600" dirty="0"/>
              <a:t>location of your business</a:t>
            </a:r>
            <a:endParaRPr lang="en-US" sz="3600" dirty="0"/>
          </a:p>
          <a:p>
            <a:pPr lvl="0"/>
            <a:r>
              <a:rPr lang="en-CA" sz="3600" dirty="0"/>
              <a:t>quality processes and procedures </a:t>
            </a:r>
            <a:endParaRPr lang="en-US" sz="3600" dirty="0"/>
          </a:p>
          <a:p>
            <a:pPr lvl="0"/>
            <a:r>
              <a:rPr lang="en-CA" sz="3600" dirty="0"/>
              <a:t>any other aspect of your business that adds value to your product or service</a:t>
            </a:r>
            <a:endParaRPr lang="en-US" sz="3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79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b="1" u="sng" dirty="0"/>
              <a:t>Conceptual Stage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17" y="1463953"/>
            <a:ext cx="9722307" cy="4632385"/>
          </a:xfrm>
        </p:spPr>
        <p:txBody>
          <a:bodyPr>
            <a:noAutofit/>
          </a:bodyPr>
          <a:lstStyle/>
          <a:p>
            <a:r>
              <a:rPr lang="en-CA" sz="2800" dirty="0"/>
              <a:t>This stage of launching a business is a four-step process.</a:t>
            </a:r>
            <a:endParaRPr lang="en-US" sz="2800" dirty="0"/>
          </a:p>
          <a:p>
            <a:pPr lvl="1"/>
            <a:r>
              <a:rPr lang="en-CA" sz="2800" dirty="0"/>
              <a:t>1. Recognizing an opportunity</a:t>
            </a:r>
          </a:p>
          <a:p>
            <a:pPr lvl="2"/>
            <a:r>
              <a:rPr lang="en-CA" sz="2800" b="1" dirty="0"/>
              <a:t>Gap</a:t>
            </a:r>
            <a:r>
              <a:rPr lang="en-CA" sz="2800" dirty="0"/>
              <a:t>-an unsatisfied need or opportunity in the marketplace, produced by some kind of change that has taken place.</a:t>
            </a:r>
            <a:endParaRPr lang="en-US" sz="2800" dirty="0"/>
          </a:p>
          <a:p>
            <a:pPr lvl="1"/>
            <a:r>
              <a:rPr lang="en-CA" sz="2800" dirty="0"/>
              <a:t>2. Analyzing the idea</a:t>
            </a:r>
            <a:endParaRPr lang="en-US" sz="2800" dirty="0"/>
          </a:p>
          <a:p>
            <a:pPr lvl="1"/>
            <a:r>
              <a:rPr lang="en-CA" sz="2800" dirty="0"/>
              <a:t>3. Organizing the resources</a:t>
            </a:r>
            <a:endParaRPr lang="en-US" sz="2800" dirty="0"/>
          </a:p>
          <a:p>
            <a:pPr lvl="1"/>
            <a:r>
              <a:rPr lang="en-CA" sz="2800" dirty="0"/>
              <a:t>4. Mobilizing the resources</a:t>
            </a:r>
            <a:endParaRPr lang="en-US" sz="2800" dirty="0"/>
          </a:p>
          <a:p>
            <a:pPr marL="0" indent="0">
              <a:buNone/>
            </a:pPr>
            <a:r>
              <a:rPr lang="en-CA" sz="2800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50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Weakness (internal factor)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2179"/>
            <a:ext cx="7961340" cy="4688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z="3200" dirty="0"/>
              <a:t>lack of marketing expertise</a:t>
            </a:r>
            <a:endParaRPr lang="en-US" sz="3200" dirty="0"/>
          </a:p>
          <a:p>
            <a:pPr lvl="0"/>
            <a:r>
              <a:rPr lang="en-CA" sz="3200" dirty="0"/>
              <a:t>undifferentiated (common) products or services (i.e. in relation to your competitors)</a:t>
            </a:r>
            <a:endParaRPr lang="en-US" sz="3200" dirty="0"/>
          </a:p>
          <a:p>
            <a:pPr lvl="0"/>
            <a:r>
              <a:rPr lang="en-CA" sz="3200" dirty="0"/>
              <a:t>location of your business</a:t>
            </a:r>
            <a:endParaRPr lang="en-US" sz="3200" dirty="0"/>
          </a:p>
          <a:p>
            <a:pPr lvl="0"/>
            <a:r>
              <a:rPr lang="en-CA" sz="3200" dirty="0"/>
              <a:t>poor quality goods or services</a:t>
            </a:r>
            <a:endParaRPr lang="en-US" sz="3200" dirty="0"/>
          </a:p>
          <a:p>
            <a:pPr lvl="0"/>
            <a:r>
              <a:rPr lang="en-CA" sz="3200" dirty="0"/>
              <a:t>damaged reputation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Opportunity (external factors)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62" y="1519990"/>
            <a:ext cx="7896727" cy="509737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CA" sz="3200" dirty="0"/>
              <a:t>a developing market such as the Internet. </a:t>
            </a:r>
            <a:endParaRPr lang="en-US" sz="3200" dirty="0"/>
          </a:p>
          <a:p>
            <a:pPr lvl="0"/>
            <a:r>
              <a:rPr lang="en-CA" sz="3200" dirty="0"/>
              <a:t>mergers, joint ventures or strategic alliances</a:t>
            </a:r>
            <a:endParaRPr lang="en-US" sz="3200" dirty="0"/>
          </a:p>
          <a:p>
            <a:pPr lvl="0"/>
            <a:r>
              <a:rPr lang="en-CA" sz="3200" dirty="0"/>
              <a:t>moving into new market segments that offer improved profits</a:t>
            </a:r>
            <a:endParaRPr lang="en-US" sz="3200" dirty="0"/>
          </a:p>
          <a:p>
            <a:pPr lvl="0"/>
            <a:r>
              <a:rPr lang="en-CA" sz="3200" dirty="0"/>
              <a:t>a new international market</a:t>
            </a:r>
            <a:endParaRPr lang="en-US" sz="3200" dirty="0"/>
          </a:p>
          <a:p>
            <a:pPr lvl="0"/>
            <a:r>
              <a:rPr lang="en-CA" sz="3200" dirty="0"/>
              <a:t>a market vacated by an ineffective competitor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40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Threat (external factors)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411738" cy="53615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CA" sz="3200" dirty="0"/>
              <a:t>a new competitor in your home market</a:t>
            </a:r>
            <a:endParaRPr lang="en-US" sz="3200" dirty="0"/>
          </a:p>
          <a:p>
            <a:pPr lvl="0"/>
            <a:r>
              <a:rPr lang="en-CA" sz="3200" dirty="0"/>
              <a:t>price wars with competitors</a:t>
            </a:r>
            <a:endParaRPr lang="en-US" sz="3200" dirty="0"/>
          </a:p>
          <a:p>
            <a:pPr lvl="0"/>
            <a:r>
              <a:rPr lang="en-CA" sz="3200" dirty="0"/>
              <a:t>a competitor has a new, innovative product or service</a:t>
            </a:r>
            <a:endParaRPr lang="en-US" sz="3200" dirty="0"/>
          </a:p>
          <a:p>
            <a:pPr lvl="0"/>
            <a:r>
              <a:rPr lang="en-CA" sz="3200" dirty="0"/>
              <a:t>competitors have superior access to channels of distribution</a:t>
            </a:r>
            <a:endParaRPr lang="en-US" sz="3200" dirty="0"/>
          </a:p>
          <a:p>
            <a:pPr lvl="0"/>
            <a:r>
              <a:rPr lang="en-CA" sz="3200" dirty="0"/>
              <a:t>taxation is introduced on your product or service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72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225"/>
            <a:ext cx="9239794" cy="708744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</a:rPr>
              <a:t>Competition - </a:t>
            </a:r>
            <a:r>
              <a:rPr lang="en-US" altLang="en-US" b="1" dirty="0"/>
              <a:t>Direct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and</a:t>
            </a:r>
            <a:r>
              <a:rPr lang="en-US" altLang="en-US" dirty="0"/>
              <a:t> </a:t>
            </a:r>
            <a:r>
              <a:rPr lang="en-US" altLang="en-US" b="1" dirty="0"/>
              <a:t>Indirect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5969"/>
            <a:ext cx="10373236" cy="512993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Direct Competition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Businesses similar to your own that provide products or services similar to yours and that pursue the same potential customers you are pursuing.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Indirect Competition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Sources of supply that are not similar to your business but that are an alternative way for your potential customers to satisfy their needs.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	Tim Hortons - Direct?  indirect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Name 5 other businesses and give their direct and indirect competition.</a:t>
            </a:r>
          </a:p>
          <a:p>
            <a:pPr marL="457200" lvl="1" indent="0">
              <a:buNone/>
            </a:pPr>
            <a:endParaRPr lang="en-US" sz="2400" b="1" dirty="0"/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256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1687" cy="573436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Example of SWOT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952268"/>
              </p:ext>
            </p:extLst>
          </p:nvPr>
        </p:nvGraphicFramePr>
        <p:xfrm>
          <a:off x="558915" y="967910"/>
          <a:ext cx="10357738" cy="5451043"/>
        </p:xfrm>
        <a:graphic>
          <a:graphicData uri="http://schemas.openxmlformats.org/drawingml/2006/table">
            <a:tbl>
              <a:tblPr/>
              <a:tblGrid>
                <a:gridCol w="5178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8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400" b="1" u="sng" dirty="0">
                          <a:effectLst/>
                          <a:latin typeface="inherit"/>
                        </a:rPr>
                        <a:t>Strengths:</a:t>
                      </a:r>
                      <a:endParaRPr lang="en-CA" sz="1400" dirty="0">
                        <a:effectLst/>
                        <a:latin typeface="inherit"/>
                      </a:endParaRPr>
                    </a:p>
                  </a:txBody>
                  <a:tcPr marL="49889" marR="49889" marT="23281" marB="23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400" b="1" u="sng">
                          <a:effectLst/>
                          <a:latin typeface="inherit"/>
                        </a:rPr>
                        <a:t>Weaknesses:</a:t>
                      </a:r>
                      <a:endParaRPr lang="en-CA" sz="1400">
                        <a:effectLst/>
                        <a:latin typeface="inherit"/>
                      </a:endParaRPr>
                    </a:p>
                  </a:txBody>
                  <a:tcPr marL="49889" marR="49889" marT="23281" marB="23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238"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Have an excellent staff for handling sales with strong knowledge of current products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Strong customer relationships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Strong internal communications system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A strong geographical location with high traffic input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Well-designed and successful marketing strategies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Business reputation of being innovative</a:t>
                      </a:r>
                    </a:p>
                  </a:txBody>
                  <a:tcPr marL="49889" marR="49889" marT="23281" marB="23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Too many missed deadlines and a lot of work on pending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High cost of rental for the office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Infrequent cash flow system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Too much stock in inventory and higher inventory costs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An inefficient record maintenance system in place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Outdated market research data</a:t>
                      </a:r>
                    </a:p>
                  </a:txBody>
                  <a:tcPr marL="49889" marR="49889" marT="23281" marB="23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896"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400" b="1" u="sng">
                          <a:effectLst/>
                          <a:latin typeface="inherit"/>
                        </a:rPr>
                        <a:t>Opportunities:</a:t>
                      </a:r>
                      <a:endParaRPr lang="en-CA" sz="1400">
                        <a:effectLst/>
                        <a:latin typeface="inherit"/>
                      </a:endParaRPr>
                    </a:p>
                  </a:txBody>
                  <a:tcPr marL="49889" marR="49889" marT="23281" marB="23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CA" sz="1400" b="1" u="sng" dirty="0">
                          <a:effectLst/>
                          <a:latin typeface="inherit"/>
                        </a:rPr>
                        <a:t>Threats:</a:t>
                      </a:r>
                      <a:endParaRPr lang="en-CA" sz="1400" dirty="0">
                        <a:effectLst/>
                        <a:latin typeface="inherit"/>
                      </a:endParaRPr>
                    </a:p>
                  </a:txBody>
                  <a:tcPr marL="49889" marR="49889" marT="23281" marB="23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9987"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Products similar to yours in the market are expensive or of poor quality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Customers in the market are loyal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Seasonal high demand of the product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High demand for product or similar merchandise</a:t>
                      </a:r>
                    </a:p>
                  </a:txBody>
                  <a:tcPr marL="49889" marR="49889" marT="23281" marB="23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A lot of competitors in the market with similar products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A new advertising campaign launched by competitors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A competitor opening new shop in a nearby location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inherit"/>
                        </a:rPr>
                        <a:t>A downturn in economy and less spending budget of people</a:t>
                      </a:r>
                    </a:p>
                  </a:txBody>
                  <a:tcPr marL="49889" marR="49889" marT="23281" marB="23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361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12968" cy="17526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tx1"/>
                </a:solidFill>
              </a:rPr>
              <a:t>Local Business</a:t>
            </a:r>
            <a:br>
              <a:rPr lang="en-US" sz="3100" b="1" dirty="0">
                <a:solidFill>
                  <a:schemeClr val="tx1"/>
                </a:solidFill>
              </a:rPr>
            </a:br>
            <a:r>
              <a:rPr lang="en-US" sz="3100" b="1" dirty="0">
                <a:solidFill>
                  <a:schemeClr val="tx1"/>
                </a:solidFill>
              </a:rPr>
              <a:t>Choose two of the following businesses (or two within your surrounding community) and do a SWOT Analysis (on your own paper)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347" y="1836821"/>
            <a:ext cx="3657600" cy="4114800"/>
          </a:xfrm>
        </p:spPr>
        <p:txBody>
          <a:bodyPr/>
          <a:lstStyle/>
          <a:p>
            <a:r>
              <a:rPr lang="en-US" sz="2400" dirty="0"/>
              <a:t>Chez Wes</a:t>
            </a:r>
          </a:p>
          <a:p>
            <a:r>
              <a:rPr lang="en-US" sz="2400" dirty="0" err="1"/>
              <a:t>Berts</a:t>
            </a:r>
            <a:endParaRPr lang="en-US" sz="2400" dirty="0"/>
          </a:p>
          <a:p>
            <a:r>
              <a:rPr lang="en-US" sz="2400" dirty="0"/>
              <a:t>Al’s Pizza</a:t>
            </a:r>
          </a:p>
          <a:p>
            <a:r>
              <a:rPr lang="en-US" sz="2400" dirty="0"/>
              <a:t>Smoke on the water</a:t>
            </a:r>
          </a:p>
          <a:p>
            <a:r>
              <a:rPr lang="en-US" sz="2400" dirty="0"/>
              <a:t>T-Bar</a:t>
            </a:r>
          </a:p>
          <a:p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484" y="1836821"/>
            <a:ext cx="3657600" cy="2809068"/>
          </a:xfrm>
        </p:spPr>
        <p:txBody>
          <a:bodyPr>
            <a:normAutofit/>
          </a:bodyPr>
          <a:lstStyle/>
          <a:p>
            <a:r>
              <a:rPr lang="en-US" sz="2400" dirty="0"/>
              <a:t>Tim Horton’s</a:t>
            </a:r>
          </a:p>
          <a:p>
            <a:r>
              <a:rPr lang="en-US" sz="2400" dirty="0"/>
              <a:t>Restigouche Outfitters</a:t>
            </a:r>
          </a:p>
          <a:p>
            <a:r>
              <a:rPr lang="en-US" sz="2400" dirty="0"/>
              <a:t>Pizza Delight</a:t>
            </a:r>
          </a:p>
          <a:p>
            <a:r>
              <a:rPr lang="en-US" sz="2400" dirty="0"/>
              <a:t>Europa</a:t>
            </a:r>
          </a:p>
          <a:p>
            <a:r>
              <a:rPr lang="en-US" sz="2400" dirty="0" err="1"/>
              <a:t>Xsports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5049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969" y="422729"/>
            <a:ext cx="8596668" cy="743919"/>
          </a:xfrm>
        </p:spPr>
        <p:txBody>
          <a:bodyPr/>
          <a:lstStyle/>
          <a:p>
            <a:r>
              <a:rPr lang="en-US" dirty="0"/>
              <a:t>The Dalhousie Mall- PowerPoint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8969" y="1549831"/>
            <a:ext cx="11406753" cy="530816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 groups, of your choice (no more than three to a group).</a:t>
            </a:r>
          </a:p>
          <a:p>
            <a:pPr lvl="1"/>
            <a:r>
              <a:rPr lang="en-US" sz="2800" dirty="0"/>
              <a:t>Develop a plan for the mall- provide a map of where your stores will be. You can not eliminate stores that already exist.</a:t>
            </a:r>
          </a:p>
          <a:p>
            <a:pPr lvl="1"/>
            <a:r>
              <a:rPr lang="en-US" sz="2800" dirty="0"/>
              <a:t>Include new retail and service opportunities</a:t>
            </a:r>
          </a:p>
          <a:p>
            <a:pPr lvl="1"/>
            <a:r>
              <a:rPr lang="en-US" sz="2800" dirty="0"/>
              <a:t>Detail why you chose these opportunities and what market these opportunities target (Buyer Analysis)</a:t>
            </a:r>
          </a:p>
          <a:p>
            <a:pPr lvl="1"/>
            <a:r>
              <a:rPr lang="en-US" sz="2800" dirty="0"/>
              <a:t>Competition profile</a:t>
            </a:r>
          </a:p>
          <a:p>
            <a:pPr lvl="1"/>
            <a:r>
              <a:rPr lang="en-US" sz="2800" dirty="0"/>
              <a:t>Develop a market survey</a:t>
            </a:r>
          </a:p>
          <a:p>
            <a:pPr lvl="1"/>
            <a:r>
              <a:rPr lang="en-US" sz="2800" dirty="0"/>
              <a:t>Complete a SWOT Analysis of your idea- not each store.</a:t>
            </a:r>
          </a:p>
          <a:p>
            <a:pPr lvl="1"/>
            <a:r>
              <a:rPr lang="en-US" sz="2800" dirty="0"/>
              <a:t>Your mark will be based on the plan and the presentation.</a:t>
            </a:r>
          </a:p>
          <a:p>
            <a:pPr lvl="1"/>
            <a:r>
              <a:rPr lang="en-US" sz="2800" dirty="0"/>
              <a:t>         </a:t>
            </a:r>
            <a:r>
              <a:rPr lang="en-US" sz="2800" b="1" dirty="0"/>
              <a:t>/20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136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4059"/>
          </a:xfrm>
        </p:spPr>
        <p:txBody>
          <a:bodyPr/>
          <a:lstStyle/>
          <a:p>
            <a:r>
              <a:rPr lang="en-US" dirty="0"/>
              <a:t>Demographics of Business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1633659"/>
            <a:ext cx="8309011" cy="2686093"/>
          </a:xfrm>
        </p:spPr>
        <p:txBody>
          <a:bodyPr>
            <a:normAutofit/>
          </a:bodyPr>
          <a:lstStyle/>
          <a:p>
            <a:r>
              <a:rPr lang="en-US" sz="2800" b="1" dirty="0"/>
              <a:t>American Eagle Demographics</a:t>
            </a:r>
          </a:p>
          <a:p>
            <a:r>
              <a:rPr lang="en-US" sz="2800" b="1" dirty="0"/>
              <a:t>Age – 15-25</a:t>
            </a:r>
          </a:p>
          <a:p>
            <a:r>
              <a:rPr lang="en-US" sz="2800" b="1" dirty="0"/>
              <a:t>Middle- upper class</a:t>
            </a:r>
          </a:p>
          <a:p>
            <a:r>
              <a:rPr lang="en-US" sz="2800" dirty="0"/>
              <a:t> Average Income Range: </a:t>
            </a:r>
            <a:r>
              <a:rPr lang="en-US" sz="2800" b="1" dirty="0"/>
              <a:t>$61,929 </a:t>
            </a:r>
            <a:r>
              <a:rPr lang="en-US" sz="2800" dirty="0"/>
              <a:t>and </a:t>
            </a:r>
            <a:r>
              <a:rPr lang="en-US" sz="2800" b="1" dirty="0"/>
              <a:t>$88,074</a:t>
            </a:r>
          </a:p>
        </p:txBody>
      </p:sp>
    </p:spTree>
    <p:extLst>
      <p:ext uri="{BB962C8B-B14F-4D97-AF65-F5344CB8AC3E}">
        <p14:creationId xmlns:p14="http://schemas.microsoft.com/office/powerpoint/2010/main" val="15376141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Demographics of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7334" y="1666097"/>
            <a:ext cx="5498040" cy="3851834"/>
          </a:xfrm>
        </p:spPr>
        <p:txBody>
          <a:bodyPr>
            <a:normAutofit/>
          </a:bodyPr>
          <a:lstStyle/>
          <a:p>
            <a:r>
              <a:rPr lang="en-CA" sz="2800" b="1" dirty="0"/>
              <a:t>Demographics of </a:t>
            </a:r>
            <a:r>
              <a:rPr lang="en-CA" sz="2800" b="1" dirty="0" err="1"/>
              <a:t>Campbellton</a:t>
            </a:r>
            <a:endParaRPr lang="en-CA" sz="2800" b="1" dirty="0"/>
          </a:p>
          <a:p>
            <a:r>
              <a:rPr lang="en-CA" sz="2800" b="1" dirty="0"/>
              <a:t>Population – 6,883</a:t>
            </a:r>
          </a:p>
          <a:p>
            <a:r>
              <a:rPr lang="en-CA" sz="2800" b="1" dirty="0"/>
              <a:t>Average income range- </a:t>
            </a:r>
          </a:p>
          <a:p>
            <a:pPr lvl="1"/>
            <a:r>
              <a:rPr lang="en-CA" sz="2800" b="1" dirty="0"/>
              <a:t>$30,000-$40,000</a:t>
            </a:r>
          </a:p>
          <a:p>
            <a:endParaRPr lang="en-CA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1718727"/>
            <a:ext cx="5104831" cy="3746574"/>
          </a:xfrm>
        </p:spPr>
        <p:txBody>
          <a:bodyPr>
            <a:normAutofit lnSpcReduction="10000"/>
          </a:bodyPr>
          <a:lstStyle/>
          <a:p>
            <a:r>
              <a:rPr lang="en-CA" sz="2400" b="1" dirty="0"/>
              <a:t>Demographics of Starbucks</a:t>
            </a:r>
          </a:p>
          <a:p>
            <a:r>
              <a:rPr lang="en-CA" sz="2400" b="1" dirty="0"/>
              <a:t>High income, High spenders – average income- $90,000</a:t>
            </a:r>
          </a:p>
          <a:p>
            <a:r>
              <a:rPr lang="en-CA" sz="2400" b="1" dirty="0"/>
              <a:t>Average cost for snack and beverage - $10</a:t>
            </a:r>
          </a:p>
          <a:p>
            <a:r>
              <a:rPr lang="en-CA" sz="2400" b="1" dirty="0"/>
              <a:t>Target age – 22-60</a:t>
            </a:r>
          </a:p>
          <a:p>
            <a:r>
              <a:rPr lang="en-CA" sz="2400" b="1" dirty="0"/>
              <a:t>Suburbanites who spend time in traffic</a:t>
            </a:r>
          </a:p>
          <a:p>
            <a:r>
              <a:rPr lang="en-CA" sz="2400" b="1" dirty="0"/>
              <a:t>Professionals</a:t>
            </a:r>
          </a:p>
          <a:p>
            <a:endParaRPr lang="en-CA" sz="2400" b="1" dirty="0"/>
          </a:p>
          <a:p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408929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Survey Examples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24951" y="2133600"/>
            <a:ext cx="10279661" cy="3777622"/>
          </a:xfrm>
        </p:spPr>
        <p:txBody>
          <a:bodyPr/>
          <a:lstStyle/>
          <a:p>
            <a:r>
              <a:rPr lang="en-CA" sz="3200" dirty="0"/>
              <a:t>Open ended question 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What do you like most about our new product?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What changes would most improve our product?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CA" dirty="0"/>
          </a:p>
          <a:p>
            <a:pPr lvl="1">
              <a:buFont typeface="Wingdings" panose="05000000000000000000" pitchFamily="2" charset="2"/>
              <a:buChar char="Ø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053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22" y="342833"/>
            <a:ext cx="11008666" cy="61596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100" b="1" i="1" dirty="0"/>
              <a:t>1</a:t>
            </a:r>
            <a:r>
              <a:rPr lang="en-CA" sz="3300" b="1" i="1" dirty="0"/>
              <a:t>. Recognizing the opportunity</a:t>
            </a:r>
            <a:endParaRPr lang="en-US" sz="3300" b="1" dirty="0"/>
          </a:p>
          <a:p>
            <a:pPr lvl="1"/>
            <a:r>
              <a:rPr lang="en-CA" sz="3300" dirty="0"/>
              <a:t>There is a difference between a great idea and a great opportunity. Provide an example.</a:t>
            </a:r>
          </a:p>
          <a:p>
            <a:pPr marL="457200" lvl="1" indent="0">
              <a:buNone/>
            </a:pPr>
            <a:endParaRPr lang="en-CA" sz="3300" b="1" i="1" dirty="0"/>
          </a:p>
          <a:p>
            <a:pPr marL="457200" lvl="1" indent="0">
              <a:buNone/>
            </a:pPr>
            <a:r>
              <a:rPr lang="en-CA" sz="3300" b="1" i="1" dirty="0"/>
              <a:t>2. Analyzing the Idea</a:t>
            </a:r>
            <a:endParaRPr lang="en-US" sz="3300" b="1" dirty="0"/>
          </a:p>
          <a:p>
            <a:pPr lvl="1"/>
            <a:r>
              <a:rPr lang="en-CA" sz="3300" dirty="0"/>
              <a:t>Research potential market.</a:t>
            </a:r>
          </a:p>
          <a:p>
            <a:pPr lvl="1"/>
            <a:r>
              <a:rPr lang="en-CA" sz="3300" dirty="0"/>
              <a:t>Size in terms of amount of customers and dollars spent by customers</a:t>
            </a:r>
          </a:p>
          <a:p>
            <a:pPr marL="457200" lvl="1" indent="0">
              <a:buNone/>
            </a:pPr>
            <a:r>
              <a:rPr lang="en-CA" sz="3300" dirty="0"/>
              <a:t> </a:t>
            </a:r>
            <a:endParaRPr lang="en-US" sz="3300" dirty="0"/>
          </a:p>
          <a:p>
            <a:pPr marL="0" indent="0">
              <a:buNone/>
            </a:pPr>
            <a:r>
              <a:rPr lang="en-CA" sz="3300" b="1" i="1" dirty="0"/>
              <a:t>3. Organizing the Resources</a:t>
            </a:r>
            <a:endParaRPr lang="en-US" sz="3300" b="1" dirty="0"/>
          </a:p>
          <a:p>
            <a:pPr lvl="1"/>
            <a:r>
              <a:rPr lang="en-CA" sz="3300" dirty="0"/>
              <a:t>If the money-making potential is worth the risk of the initial cost of starting the business.   </a:t>
            </a:r>
          </a:p>
          <a:p>
            <a:pPr lvl="1"/>
            <a:r>
              <a:rPr lang="en-CA" sz="3300" dirty="0"/>
              <a:t>Pricing is the most important aspect of this stage.  </a:t>
            </a:r>
          </a:p>
          <a:p>
            <a:pPr lvl="1"/>
            <a:r>
              <a:rPr lang="en-CA" sz="3300" dirty="0"/>
              <a:t>Start-up costs</a:t>
            </a:r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Survey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845" y="1224366"/>
            <a:ext cx="10078768" cy="4686856"/>
          </a:xfrm>
        </p:spPr>
        <p:txBody>
          <a:bodyPr>
            <a:noAutofit/>
          </a:bodyPr>
          <a:lstStyle/>
          <a:p>
            <a:r>
              <a:rPr lang="en-CA" sz="2800" dirty="0"/>
              <a:t>Closed ended question 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/>
              <a:t>How often do you attend events in this neighborhood?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Extremely often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Quite often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Moderately often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Slightly often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Not at all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Often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/>
              <a:t>If you do not attend events in this neighborhood, why not?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9417912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Analyze your idea using SWOT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91344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Mall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431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Successful Businesses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428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the keys to success?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0585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03" y="2133600"/>
            <a:ext cx="10621209" cy="3777622"/>
          </a:xfrm>
        </p:spPr>
        <p:txBody>
          <a:bodyPr>
            <a:normAutofit/>
          </a:bodyPr>
          <a:lstStyle/>
          <a:p>
            <a:r>
              <a:rPr lang="en-CA" sz="3200" dirty="0"/>
              <a:t>Location </a:t>
            </a:r>
          </a:p>
          <a:p>
            <a:r>
              <a:rPr lang="en-CA" sz="3200" dirty="0"/>
              <a:t>Product/service quality</a:t>
            </a:r>
          </a:p>
          <a:p>
            <a:r>
              <a:rPr lang="en-CA" sz="3200" dirty="0"/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41903357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ea typeface="ＭＳ Ｐゴシック" panose="020B0600070205080204" pitchFamily="34" charset="-128"/>
                <a:hlinkClick r:id="rId2"/>
              </a:rPr>
              <a:t>Teamwork</a:t>
            </a:r>
            <a:endParaRPr lang="en-CA" altLang="en-US" sz="4800">
              <a:ea typeface="ＭＳ Ｐゴシック" panose="020B0600070205080204" pitchFamily="34" charset="-128"/>
            </a:endParaRPr>
          </a:p>
        </p:txBody>
      </p:sp>
      <p:pic>
        <p:nvPicPr>
          <p:cNvPr id="41987" name="Picture 6" descr="http://onemillionskates.com/wordpress/wp-content/uploads/2012/10/Team-10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6914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Why would you quit a job?</a:t>
            </a:r>
          </a:p>
        </p:txBody>
      </p:sp>
    </p:spTree>
    <p:extLst>
      <p:ext uri="{BB962C8B-B14F-4D97-AF65-F5344CB8AC3E}">
        <p14:creationId xmlns:p14="http://schemas.microsoft.com/office/powerpoint/2010/main" val="673796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LEADERSHIP – 7 Deadly Sins</a:t>
            </a:r>
            <a:endParaRPr lang="en-CA" altLang="en-US" sz="400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828800" y="1676400"/>
          <a:ext cx="8534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6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DDB755-397E-4691-8023-131AB8B33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7DDB755-397E-4691-8023-131AB8B33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A90AE-7372-4E31-A270-2746D6EA1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7DA90AE-7372-4E31-A270-2746D6EA1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216157-AE6C-488C-B459-EF5069C2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B4216157-AE6C-488C-B459-EF5069C2E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DE109D-C18E-49A2-BC29-656A2B2ED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CFDE109D-C18E-49A2-BC29-656A2B2ED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AF610-85A6-4F6A-9E22-3942933A8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904AF610-85A6-4F6A-9E22-3942933A8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422770-8B01-4F1A-BD86-150A2E7F4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7422770-8B01-4F1A-BD86-150A2E7F4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23DE93-4BD2-4AAD-ADEF-1CEA12F82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823DE93-4BD2-4AAD-ADEF-1CEA12F82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0AF83D-8409-4C28-841B-0F0888BCC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B80AF83D-8409-4C28-841B-0F0888BCC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13D22-5BA7-425F-AAB1-4888043B5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78213D22-5BA7-425F-AAB1-4888043B5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BD787-FD65-4D74-960F-014CB8CD8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6D3BD787-FD65-4D74-960F-014CB8CD8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2ABF6-E488-421C-BC20-FAB4509CB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0732ABF6-E488-421C-BC20-FAB4509CB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E8FAB3-863B-488B-A39E-CA55C47F8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DCE8FAB3-863B-488B-A39E-CA55C47F8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D9C67E-A160-45E7-907F-A21F292F1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0BD9C67E-A160-45E7-907F-A21F292F1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FEEE8-797C-4599-B817-573AD9D9E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22DFEEE8-797C-4599-B817-573AD9D9E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4056F7-3EF2-46BA-B262-9D6A472DE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D64056F7-3EF2-46BA-B262-9D6A472DE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ea typeface="ＭＳ Ｐゴシック" panose="020B0600070205080204" pitchFamily="34" charset="-128"/>
              </a:rPr>
              <a:t>Compensating Employees</a:t>
            </a:r>
          </a:p>
        </p:txBody>
      </p:sp>
      <p:sp>
        <p:nvSpPr>
          <p:cNvPr id="2396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sz="320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Pay equity</a:t>
            </a:r>
          </a:p>
          <a:p>
            <a:pPr>
              <a:spcBef>
                <a:spcPts val="2400"/>
              </a:spcBef>
            </a:pPr>
            <a:r>
              <a:rPr lang="en-US" altLang="en-US" sz="320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Pay systems</a:t>
            </a:r>
          </a:p>
          <a:p>
            <a:pPr>
              <a:spcBef>
                <a:spcPts val="2400"/>
              </a:spcBef>
            </a:pPr>
            <a:r>
              <a:rPr lang="en-US" altLang="en-US" sz="320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Compensating</a:t>
            </a:r>
            <a:br>
              <a:rPr lang="en-US" altLang="en-US" sz="320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teams</a:t>
            </a:r>
          </a:p>
          <a:p>
            <a:pPr>
              <a:spcBef>
                <a:spcPts val="2400"/>
              </a:spcBef>
            </a:pPr>
            <a:r>
              <a:rPr lang="en-US" altLang="en-US" sz="320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Fringe benefits</a:t>
            </a:r>
          </a:p>
          <a:p>
            <a:pPr>
              <a:spcBef>
                <a:spcPts val="2400"/>
              </a:spcBef>
            </a:pPr>
            <a:endParaRPr lang="en-US" altLang="en-US" sz="3200">
              <a:solidFill>
                <a:schemeClr val="tx2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en-US" altLang="en-US" sz="320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en-US" altLang="en-US" sz="28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6324" name="Picture 4" descr="Royalty-free Image: Stack Of Ten Thousand Dollars In Canadian One…"/>
          <p:cNvPicPr>
            <a:picLocks noChangeAspect="1" noChangeArrowheads="1"/>
          </p:cNvPicPr>
          <p:nvPr/>
        </p:nvPicPr>
        <p:blipFill>
          <a:blip r:embed="rId3" cstate="print"/>
          <a:srcRect t="7890"/>
          <a:stretch>
            <a:fillRect/>
          </a:stretch>
        </p:blipFill>
        <p:spPr bwMode="auto">
          <a:xfrm>
            <a:off x="9993825" y="304800"/>
            <a:ext cx="231634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6" name="Picture 6" descr="Royalty-free Image: Woman with hat relaxing in hammock at Pigeon…"/>
          <p:cNvPicPr>
            <a:picLocks noChangeAspect="1" noChangeArrowheads="1"/>
          </p:cNvPicPr>
          <p:nvPr/>
        </p:nvPicPr>
        <p:blipFill>
          <a:blip r:embed="rId4" cstate="print"/>
          <a:srcRect t="7890"/>
          <a:stretch>
            <a:fillRect/>
          </a:stretch>
        </p:blipFill>
        <p:spPr bwMode="auto">
          <a:xfrm>
            <a:off x="7194446" y="3323095"/>
            <a:ext cx="231634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0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9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9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9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24128" y="539497"/>
            <a:ext cx="9720072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32" y="1150883"/>
            <a:ext cx="10863856" cy="53574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600" b="1" dirty="0"/>
              <a:t>Financing</a:t>
            </a:r>
            <a:r>
              <a:rPr lang="en-CA" sz="2600" dirty="0"/>
              <a:t> –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/>
              <a:t>Entrepreneurs provide much of the money needed themselves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/>
              <a:t>Friends and relatives might invest </a:t>
            </a:r>
          </a:p>
          <a:p>
            <a:pPr lvl="1"/>
            <a:r>
              <a:rPr lang="en-CA" sz="2400" dirty="0"/>
              <a:t>Equity Financing is money exchanged for some share in the ownership of the company. Ex. Partnerships. </a:t>
            </a:r>
          </a:p>
          <a:p>
            <a:pPr lvl="1"/>
            <a:r>
              <a:rPr lang="en-CA" sz="2400" dirty="0"/>
              <a:t>A bank or other financial institution, this is considered to be debt financing.</a:t>
            </a:r>
            <a:endParaRPr lang="en-US" sz="2400" dirty="0"/>
          </a:p>
          <a:p>
            <a:pPr marL="400050" lvl="1" indent="0">
              <a:buNone/>
            </a:pPr>
            <a:r>
              <a:rPr lang="en-CA" sz="2400" dirty="0"/>
              <a:t> </a:t>
            </a:r>
            <a:endParaRPr lang="en-US" sz="2400" dirty="0"/>
          </a:p>
          <a:p>
            <a:pPr marL="0" indent="0">
              <a:buNone/>
            </a:pPr>
            <a:r>
              <a:rPr lang="en-CA" sz="2400" b="1" i="1" dirty="0"/>
              <a:t>4. Mobilizing the Resources</a:t>
            </a:r>
            <a:endParaRPr lang="en-US" sz="2400" b="1" dirty="0"/>
          </a:p>
          <a:p>
            <a:pPr lvl="1"/>
            <a:r>
              <a:rPr lang="en-CA" sz="2400" dirty="0"/>
              <a:t>At this stage, entrepreneurs actually prepare for the day to day running of the venture. i.e. Renting space or receiving inventory.</a:t>
            </a:r>
            <a:endParaRPr lang="en-US" sz="2400" dirty="0"/>
          </a:p>
          <a:p>
            <a:pPr marL="0" indent="0">
              <a:buNone/>
            </a:pPr>
            <a:r>
              <a:rPr lang="en-CA" sz="2400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5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Businesses In Dalhousie or </a:t>
            </a:r>
            <a:r>
              <a:rPr lang="en-US" dirty="0" err="1"/>
              <a:t>Campbellton</a:t>
            </a:r>
            <a:r>
              <a:rPr lang="en-US" dirty="0"/>
              <a:t> or Bathurst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List 5 successful businesses in one of the areas indicated above and state why you think they are successful.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CA" sz="2800" dirty="0"/>
              <a:t>Location </a:t>
            </a:r>
          </a:p>
          <a:p>
            <a:r>
              <a:rPr lang="en-CA" sz="2800" dirty="0"/>
              <a:t>Product/service quality</a:t>
            </a:r>
          </a:p>
          <a:p>
            <a:r>
              <a:rPr lang="en-CA" sz="2800" dirty="0"/>
              <a:t>Employees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24611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12" y="2674711"/>
            <a:ext cx="9751483" cy="1143000"/>
          </a:xfrm>
        </p:spPr>
        <p:txBody>
          <a:bodyPr/>
          <a:lstStyle/>
          <a:p>
            <a:pPr algn="ctr"/>
            <a:r>
              <a:rPr lang="en-CA" dirty="0"/>
              <a:t>What are ethics?</a:t>
            </a:r>
          </a:p>
        </p:txBody>
      </p:sp>
    </p:spTree>
    <p:extLst>
      <p:ext uri="{BB962C8B-B14F-4D97-AF65-F5344CB8AC3E}">
        <p14:creationId xmlns:p14="http://schemas.microsoft.com/office/powerpoint/2010/main" val="9721701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32914"/>
            <a:ext cx="8911687" cy="793630"/>
          </a:xfrm>
        </p:spPr>
        <p:txBody>
          <a:bodyPr/>
          <a:lstStyle/>
          <a:p>
            <a:pPr algn="ctr"/>
            <a:r>
              <a:rPr lang="en-US" dirty="0"/>
              <a:t>Important 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269" y="914400"/>
            <a:ext cx="9709266" cy="577107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CA" sz="2800" b="1" dirty="0"/>
              <a:t>Morality and ethics</a:t>
            </a:r>
          </a:p>
          <a:p>
            <a:pPr lvl="2"/>
            <a:r>
              <a:rPr lang="en-US" sz="2800" dirty="0"/>
              <a:t>principles concerning the distinction between right and wrong or good and bad behavior.</a:t>
            </a:r>
            <a:endParaRPr lang="en-US" sz="2600" dirty="0"/>
          </a:p>
          <a:p>
            <a:pPr lvl="1"/>
            <a:r>
              <a:rPr lang="en-CA" sz="2800" b="1" dirty="0"/>
              <a:t>Fair Trade</a:t>
            </a:r>
          </a:p>
          <a:p>
            <a:pPr lvl="2"/>
            <a:r>
              <a:rPr lang="en-US" sz="2800" dirty="0"/>
              <a:t>trade in which fair prices are paid to producers in developing countries.</a:t>
            </a:r>
            <a:endParaRPr lang="en-US" sz="2600" dirty="0"/>
          </a:p>
          <a:p>
            <a:pPr lvl="1"/>
            <a:r>
              <a:rPr lang="en-CA" sz="2800" b="1" dirty="0"/>
              <a:t>Ethical Trade</a:t>
            </a:r>
          </a:p>
          <a:p>
            <a:pPr lvl="2"/>
            <a:r>
              <a:rPr lang="en-US" sz="2800" dirty="0"/>
              <a:t>is the assumption of responsibility of retailers, brands, and suppliers to improve the working conditions of the disadvantaged people in its supply chains.</a:t>
            </a:r>
            <a:endParaRPr lang="en-US" sz="2600" dirty="0"/>
          </a:p>
          <a:p>
            <a:pPr lvl="1"/>
            <a:r>
              <a:rPr lang="en-CA" sz="2800" b="1" dirty="0"/>
              <a:t>Green Business</a:t>
            </a:r>
          </a:p>
          <a:p>
            <a:pPr lvl="2"/>
            <a:r>
              <a:rPr lang="en-US" sz="2800" dirty="0"/>
              <a:t>an enterprise that has minimal negative impact on the global or local environment, community, society, or economy</a:t>
            </a:r>
            <a:endParaRPr lang="en-CA" sz="2600" b="1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286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789" y="304800"/>
            <a:ext cx="7312025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b="1" dirty="0"/>
              <a:t>Ethics and Social Reasonability</a:t>
            </a:r>
            <a:br>
              <a:rPr lang="en-GB" altLang="en-US" b="1" dirty="0"/>
            </a:br>
            <a:r>
              <a:rPr lang="en-GB" altLang="en-US" b="1" dirty="0"/>
              <a:t>Stakeholders of a Business</a:t>
            </a:r>
          </a:p>
        </p:txBody>
      </p:sp>
      <p:graphicFrame>
        <p:nvGraphicFramePr>
          <p:cNvPr id="4140" name="Group 44"/>
          <p:cNvGraphicFramePr>
            <a:graphicFrameLocks noGrp="1"/>
          </p:cNvGraphicFramePr>
          <p:nvPr>
            <p:ph type="tbl" idx="1"/>
          </p:nvPr>
        </p:nvGraphicFramePr>
        <p:xfrm>
          <a:off x="2894014" y="3200401"/>
          <a:ext cx="5259387" cy="2741613"/>
        </p:xfrm>
        <a:graphic>
          <a:graphicData uri="http://schemas.openxmlformats.org/drawingml/2006/table">
            <a:tbl>
              <a:tblPr/>
              <a:tblGrid>
                <a:gridCol w="263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1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Nickels 6e/Copyright © 2007 McGraw-Hill Ryerson</a:t>
            </a:r>
          </a:p>
          <a:p>
            <a:pPr>
              <a:defRPr/>
            </a:pPr>
            <a:endParaRPr lang="en-US" altLang="en-US"/>
          </a:p>
        </p:txBody>
      </p:sp>
      <p:pic>
        <p:nvPicPr>
          <p:cNvPr id="4162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25481" b="13321"/>
          <a:stretch>
            <a:fillRect/>
          </a:stretch>
        </p:blipFill>
        <p:spPr bwMode="auto">
          <a:xfrm>
            <a:off x="1340532" y="1447800"/>
            <a:ext cx="8626968" cy="41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117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91" y="812800"/>
            <a:ext cx="8596668" cy="53702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Stakeholders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6801" y="1611086"/>
            <a:ext cx="9908725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 stakeholder is a party that has an interest in a company and can either affect or be affected by the business. The primary stakeholders in a typical corporation are its investors, employees, customers and suppliers.</a:t>
            </a:r>
          </a:p>
          <a:p>
            <a:r>
              <a:rPr lang="en-CA" sz="3200" dirty="0"/>
              <a:t>Who are the stakeholders?</a:t>
            </a:r>
          </a:p>
          <a:p>
            <a:r>
              <a:rPr lang="en-CA" sz="3200" dirty="0"/>
              <a:t>What responsibility does a business have to them?</a:t>
            </a:r>
          </a:p>
          <a:p>
            <a:r>
              <a:rPr lang="en-CA" sz="3200" dirty="0"/>
              <a:t>VIDEOs:</a:t>
            </a:r>
          </a:p>
          <a:p>
            <a:r>
              <a:rPr lang="en-CA" sz="3200" dirty="0"/>
              <a:t>Stakeholders</a:t>
            </a:r>
          </a:p>
          <a:p>
            <a:r>
              <a:rPr lang="en-CA" sz="3200" dirty="0"/>
              <a:t> </a:t>
            </a:r>
            <a:r>
              <a:rPr lang="en-CA" sz="3200" dirty="0">
                <a:hlinkClick r:id="rId2"/>
              </a:rPr>
              <a:t>https://www.youtube.com/watch?v=I6SGRIwbNmg</a:t>
            </a:r>
            <a:endParaRPr lang="en-CA" sz="3200" dirty="0"/>
          </a:p>
          <a:p>
            <a:r>
              <a:rPr lang="en-CA" sz="3200" dirty="0"/>
              <a:t>Stakeholder Analysis</a:t>
            </a:r>
          </a:p>
          <a:p>
            <a:r>
              <a:rPr lang="en-CA" sz="3200" dirty="0"/>
              <a:t> </a:t>
            </a:r>
            <a:r>
              <a:rPr lang="en-CA" sz="3200" dirty="0">
                <a:hlinkClick r:id="rId3"/>
              </a:rPr>
              <a:t>https://www.youtube.com/watch?v=LFHlal9fwkU</a:t>
            </a:r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0184597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60513" y="152400"/>
            <a:ext cx="75438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Why Should Businesses be Managed Ethically?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1441342" y="1614487"/>
            <a:ext cx="10135891" cy="4631329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50000"/>
              </a:lnSpc>
              <a:buFontTx/>
              <a:buChar char="o"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To maintain a good reputation</a:t>
            </a:r>
          </a:p>
          <a:p>
            <a:pPr>
              <a:lnSpc>
                <a:spcPct val="150000"/>
              </a:lnSpc>
              <a:buFontTx/>
              <a:buChar char="o"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To keep existing customers</a:t>
            </a:r>
          </a:p>
          <a:p>
            <a:pPr>
              <a:lnSpc>
                <a:spcPct val="150000"/>
              </a:lnSpc>
              <a:buFontTx/>
              <a:buChar char="o"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To attract new customers</a:t>
            </a:r>
          </a:p>
          <a:p>
            <a:pPr>
              <a:lnSpc>
                <a:spcPct val="150000"/>
              </a:lnSpc>
              <a:buFontTx/>
              <a:buChar char="o"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To avoid lawsuits</a:t>
            </a:r>
          </a:p>
          <a:p>
            <a:pPr>
              <a:lnSpc>
                <a:spcPct val="150000"/>
              </a:lnSpc>
              <a:buFontTx/>
              <a:buChar char="o"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To reduce employee turnover</a:t>
            </a:r>
          </a:p>
          <a:p>
            <a:pPr>
              <a:lnSpc>
                <a:spcPct val="150000"/>
              </a:lnSpc>
              <a:buFontTx/>
              <a:buChar char="o"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To avoid government intervention</a:t>
            </a:r>
          </a:p>
          <a:p>
            <a:pPr>
              <a:lnSpc>
                <a:spcPct val="150000"/>
              </a:lnSpc>
              <a:buFontTx/>
              <a:buChar char="o"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To please customers, employees and society</a:t>
            </a:r>
          </a:p>
          <a:p>
            <a:pPr>
              <a:lnSpc>
                <a:spcPct val="150000"/>
              </a:lnSpc>
              <a:buFontTx/>
              <a:buChar char="o"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TO DO THE RIGHT THING!</a:t>
            </a:r>
          </a:p>
          <a:p>
            <a:pPr>
              <a:lnSpc>
                <a:spcPct val="150000"/>
              </a:lnSpc>
              <a:buFontTx/>
              <a:buChar char="o"/>
              <a:defRPr/>
            </a:pPr>
            <a:endParaRPr lang="en-US" altLang="en-US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Char char="o"/>
              <a:defRPr/>
            </a:pP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Nickels 6e/Copyright © 2007 McGraw-Hill Ryerson</a:t>
            </a:r>
          </a:p>
          <a:p>
            <a:pPr>
              <a:defRPr/>
            </a:pPr>
            <a:endParaRPr lang="en-US" altLang="en-US"/>
          </a:p>
        </p:txBody>
      </p:sp>
      <p:pic>
        <p:nvPicPr>
          <p:cNvPr id="280580" name="Picture 4" descr="eth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4" y="2514601"/>
            <a:ext cx="315753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55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Ethical Dilemmas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3403" y="1905000"/>
            <a:ext cx="10621209" cy="4006222"/>
          </a:xfrm>
        </p:spPr>
        <p:txBody>
          <a:bodyPr>
            <a:normAutofit/>
          </a:bodyPr>
          <a:lstStyle/>
          <a:p>
            <a:r>
              <a:rPr lang="en-CA" sz="2800" dirty="0"/>
              <a:t>What type of ethical issues might you be faced with before/during the market?</a:t>
            </a:r>
          </a:p>
        </p:txBody>
      </p:sp>
    </p:spTree>
    <p:extLst>
      <p:ext uri="{BB962C8B-B14F-4D97-AF65-F5344CB8AC3E}">
        <p14:creationId xmlns:p14="http://schemas.microsoft.com/office/powerpoint/2010/main" val="40489327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50166"/>
            <a:ext cx="8911687" cy="102654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84" y="1906438"/>
            <a:ext cx="10523912" cy="3397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386" y="391244"/>
            <a:ext cx="8091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Social</a:t>
            </a:r>
            <a:br>
              <a:rPr lang="en-US" sz="3600" b="1" dirty="0"/>
            </a:br>
            <a:r>
              <a:rPr lang="en-US" sz="3600" b="1" dirty="0"/>
              <a:t>Entrepreneurship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3751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Blooms: Halifax Kids' Winning Salad 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https://www.youtube.com/watch?v=Ix2rPMz-Tz0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907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Social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Social Funding Sources Assignment</a:t>
            </a:r>
          </a:p>
        </p:txBody>
      </p:sp>
    </p:spTree>
    <p:extLst>
      <p:ext uri="{BB962C8B-B14F-4D97-AF65-F5344CB8AC3E}">
        <p14:creationId xmlns:p14="http://schemas.microsoft.com/office/powerpoint/2010/main" val="160750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51142"/>
            <a:ext cx="8596668" cy="3294280"/>
          </a:xfrm>
        </p:spPr>
        <p:txBody>
          <a:bodyPr>
            <a:normAutofit/>
          </a:bodyPr>
          <a:lstStyle/>
          <a:p>
            <a:r>
              <a:rPr lang="en-US" sz="2400" b="1" dirty="0"/>
              <a:t>A payment to an owner for the use of property, especially </a:t>
            </a:r>
            <a:r>
              <a:rPr lang="en-US" sz="2400" b="1" dirty="0">
                <a:hlinkClick r:id="rId2"/>
              </a:rPr>
              <a:t>patents</a:t>
            </a:r>
            <a:r>
              <a:rPr lang="en-US" sz="2400" b="1" dirty="0"/>
              <a:t>, copyrighted works, franchises or natural resources. </a:t>
            </a:r>
          </a:p>
          <a:p>
            <a:r>
              <a:rPr lang="en-US" sz="2400" b="1" dirty="0"/>
              <a:t>A royalty payment is made to the legal owner of a property, patent, copyrighted work or </a:t>
            </a:r>
            <a:r>
              <a:rPr lang="en-US" sz="2400" b="1" dirty="0">
                <a:hlinkClick r:id="rId3"/>
              </a:rPr>
              <a:t>franchise</a:t>
            </a:r>
            <a:r>
              <a:rPr lang="en-US" sz="2400" b="1" dirty="0"/>
              <a:t> by those who wish to make use of it for the purposes of generating revenue.</a:t>
            </a:r>
          </a:p>
        </p:txBody>
      </p:sp>
    </p:spTree>
    <p:extLst>
      <p:ext uri="{BB962C8B-B14F-4D97-AF65-F5344CB8AC3E}">
        <p14:creationId xmlns:p14="http://schemas.microsoft.com/office/powerpoint/2010/main" val="39446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Your social enterprise/idea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721" y="2133600"/>
            <a:ext cx="10158891" cy="3777622"/>
          </a:xfrm>
        </p:spPr>
        <p:txBody>
          <a:bodyPr>
            <a:normAutofit/>
          </a:bodyPr>
          <a:lstStyle/>
          <a:p>
            <a:endParaRPr lang="en-CA" sz="2000" dirty="0"/>
          </a:p>
          <a:p>
            <a:pPr marL="0" indent="0" algn="ctr">
              <a:buNone/>
            </a:pPr>
            <a:r>
              <a:rPr lang="en-CA" sz="2000" b="1" dirty="0"/>
              <a:t>Handout</a:t>
            </a:r>
          </a:p>
          <a:p>
            <a:pPr marL="0" indent="0">
              <a:buNone/>
            </a:pPr>
            <a:r>
              <a:rPr lang="en-CA" sz="2800" b="1" dirty="0"/>
              <a:t>Suggestion: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b="1" dirty="0"/>
              <a:t>Think about your field of study and decide on a business from that field</a:t>
            </a:r>
          </a:p>
        </p:txBody>
      </p:sp>
    </p:spTree>
    <p:extLst>
      <p:ext uri="{BB962C8B-B14F-4D97-AF65-F5344CB8AC3E}">
        <p14:creationId xmlns:p14="http://schemas.microsoft.com/office/powerpoint/2010/main" val="12130169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389" y="166256"/>
            <a:ext cx="8994371" cy="5652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Proposal-handout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" y="731519"/>
            <a:ext cx="10590414" cy="5935287"/>
          </a:xfrm>
        </p:spPr>
        <p:txBody>
          <a:bodyPr>
            <a:normAutofit/>
          </a:bodyPr>
          <a:lstStyle/>
          <a:p>
            <a:r>
              <a:rPr lang="en-US" sz="2800" b="1" dirty="0"/>
              <a:t>Task: </a:t>
            </a:r>
            <a:r>
              <a:rPr lang="en-US" sz="2800" dirty="0"/>
              <a:t>Select a community related problem to solve.</a:t>
            </a:r>
          </a:p>
          <a:p>
            <a:pPr lvl="1"/>
            <a:r>
              <a:rPr lang="en-US" sz="2200" dirty="0"/>
              <a:t>In-depth description of the problem</a:t>
            </a:r>
          </a:p>
          <a:p>
            <a:pPr lvl="1"/>
            <a:r>
              <a:rPr lang="en-US" sz="2200" dirty="0"/>
              <a:t>Your proposed solution-</a:t>
            </a:r>
            <a:r>
              <a:rPr lang="en-US" sz="2400" dirty="0"/>
              <a:t>In – depth description of how the idea will be delivered.</a:t>
            </a:r>
          </a:p>
          <a:p>
            <a:pPr lvl="1"/>
            <a:r>
              <a:rPr lang="en-US" sz="2200" dirty="0"/>
              <a:t>What are the key roles?</a:t>
            </a:r>
          </a:p>
          <a:p>
            <a:pPr lvl="1"/>
            <a:r>
              <a:rPr lang="en-US" sz="2200" dirty="0"/>
              <a:t>Who will be in the key roles?</a:t>
            </a:r>
          </a:p>
          <a:p>
            <a:pPr lvl="1"/>
            <a:r>
              <a:rPr lang="en-US" sz="2200" dirty="0"/>
              <a:t>What resources do you need? </a:t>
            </a:r>
          </a:p>
          <a:p>
            <a:pPr lvl="1"/>
            <a:r>
              <a:rPr lang="en-US" sz="2200" dirty="0"/>
              <a:t>What authorities will you need to speak with before implementing your plan?</a:t>
            </a:r>
          </a:p>
          <a:p>
            <a:pPr lvl="1"/>
            <a:r>
              <a:rPr lang="en-US" sz="2200" dirty="0"/>
              <a:t> How long do you think it will take to see measurable changes that you because of your action plan?</a:t>
            </a:r>
          </a:p>
          <a:p>
            <a:r>
              <a:rPr lang="en-US" sz="2400" dirty="0"/>
              <a:t>What are some potential obstacles?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231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Elevator </a:t>
            </a:r>
            <a:r>
              <a:rPr lang="en-CA" dirty="0" smtClean="0"/>
              <a:t>Pitch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https://www.youtube.com/watch?v=i6O98o2FRHw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34951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your product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91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    </a:t>
            </a:r>
            <a:r>
              <a:rPr lang="en-US" b="1" dirty="0">
                <a:latin typeface="Arial" pitchFamily="34" charset="0"/>
              </a:rPr>
              <a:t>Marketing</a:t>
            </a:r>
            <a:r>
              <a:rPr lang="en-US" b="1" dirty="0"/>
              <a:t> </a:t>
            </a:r>
            <a:r>
              <a:rPr lang="en-US" b="1" dirty="0">
                <a:latin typeface="Arial" pitchFamily="34" charset="0"/>
              </a:rPr>
              <a:t>Process</a:t>
            </a:r>
            <a:r>
              <a:rPr lang="en-US" sz="5400" b="1" dirty="0"/>
              <a:t>   </a:t>
            </a:r>
            <a:endParaRPr lang="en-US" dirty="0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2003 McGraw-Hill Ryerson Limited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A490-00C9-4032-88C5-F8B0D090234F}" type="slidenum">
              <a:rPr lang="en-US"/>
              <a:pPr/>
              <a:t>84</a:t>
            </a:fld>
            <a:endParaRPr lang="en-US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209800" y="1752600"/>
            <a:ext cx="12954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5257800" y="1752600"/>
            <a:ext cx="1371600" cy="6096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3399FF">
                  <a:gamma/>
                  <a:shade val="46275"/>
                  <a:invGamma/>
                </a:srgbClr>
              </a:gs>
              <a:gs pos="100000">
                <a:srgbClr val="3399FF"/>
              </a:gs>
            </a:gsLst>
            <a:lin ang="5400000" scaled="1"/>
          </a:gra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8077200" y="1752600"/>
            <a:ext cx="1600200" cy="533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505200" y="3200400"/>
            <a:ext cx="1371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6248400" y="3124200"/>
            <a:ext cx="2667000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2209800" y="5029200"/>
            <a:ext cx="1981200" cy="685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3399FF">
                  <a:gamma/>
                  <a:shade val="46275"/>
                  <a:invGamma/>
                </a:srgbClr>
              </a:gs>
              <a:gs pos="100000">
                <a:srgbClr val="3399FF"/>
              </a:gs>
            </a:gsLst>
            <a:lin ang="5400000" scaled="1"/>
          </a:gra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5257800" y="4953000"/>
            <a:ext cx="1600200" cy="685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8153400" y="4953000"/>
            <a:ext cx="1295400" cy="685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133600" y="1676400"/>
            <a:ext cx="1447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Need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5181600" y="1828800"/>
            <a:ext cx="16002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Research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8229600" y="1752600"/>
            <a:ext cx="1295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Design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3733800" y="3276600"/>
            <a:ext cx="9906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Test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6248400" y="3124200"/>
            <a:ext cx="27432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Name/Package/ Price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2209800" y="5105400"/>
            <a:ext cx="2209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Distribution?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5257800" y="5029200"/>
            <a:ext cx="1676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Promote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8305800" y="5029200"/>
            <a:ext cx="1143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Build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>
            <a:off x="3657600" y="2057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6781800" y="20574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 flipH="1">
            <a:off x="5029200" y="2286000"/>
            <a:ext cx="3276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5029200" y="3505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H="1">
            <a:off x="4343400" y="3886200"/>
            <a:ext cx="34290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4343400" y="533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>
            <a:off x="7010400" y="5181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2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2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  <p:bldP spid="106499" grpId="0" animBg="1"/>
      <p:bldP spid="106500" grpId="0" animBg="1"/>
      <p:bldP spid="106501" grpId="0" animBg="1"/>
      <p:bldP spid="106502" grpId="0" animBg="1"/>
      <p:bldP spid="106503" grpId="0" animBg="1"/>
      <p:bldP spid="106504" grpId="0" animBg="1"/>
      <p:bldP spid="106505" grpId="0" animBg="1"/>
      <p:bldP spid="106506" grpId="0" animBg="1"/>
      <p:bldP spid="106507" grpId="0" autoUpdateAnimBg="0"/>
      <p:bldP spid="106508" grpId="0" autoUpdateAnimBg="0"/>
      <p:bldP spid="106509" grpId="0" autoUpdateAnimBg="0"/>
      <p:bldP spid="106510" grpId="0" autoUpdateAnimBg="0"/>
      <p:bldP spid="106511" grpId="0" autoUpdateAnimBg="0"/>
      <p:bldP spid="106512" grpId="0" autoUpdateAnimBg="0"/>
      <p:bldP spid="106513" grpId="0" autoUpdateAnimBg="0"/>
      <p:bldP spid="106514" grpId="0" autoUpdateAnimBg="0"/>
      <p:bldP spid="106515" grpId="0" animBg="1"/>
      <p:bldP spid="106516" grpId="0" animBg="1"/>
      <p:bldP spid="106517" grpId="0" animBg="1"/>
      <p:bldP spid="106518" grpId="0" animBg="1"/>
      <p:bldP spid="106519" grpId="0" animBg="1"/>
      <p:bldP spid="106520" grpId="0" animBg="1"/>
      <p:bldP spid="10652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marketing?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Determining the needs and wants of others </a:t>
            </a:r>
          </a:p>
          <a:p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Providing a good or service to satisfy those wants or needs</a:t>
            </a:r>
          </a:p>
          <a:p>
            <a:endParaRPr lang="en-US" sz="32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3200" b="1" i="1" u="sng" dirty="0">
                <a:solidFill>
                  <a:schemeClr val="tx1">
                    <a:lumMod val="95000"/>
                  </a:schemeClr>
                </a:solidFill>
              </a:rPr>
              <a:t>“Find a need and fill it”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264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</a:t>
            </a:r>
            <a:r>
              <a:rPr lang="en-US" dirty="0" smtClean="0"/>
              <a:t>User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64" y="1487837"/>
            <a:ext cx="9551547" cy="4553525"/>
          </a:xfrm>
        </p:spPr>
        <p:txBody>
          <a:bodyPr/>
          <a:lstStyle/>
          <a:p>
            <a:r>
              <a:rPr lang="en-US" dirty="0"/>
              <a:t>Retail or consumer market – households, families</a:t>
            </a:r>
          </a:p>
          <a:p>
            <a:r>
              <a:rPr lang="en-US" dirty="0"/>
              <a:t>Institutional market- hospitals, schools, prisons, day-care  </a:t>
            </a:r>
            <a:r>
              <a:rPr lang="en-US" dirty="0" err="1"/>
              <a:t>centres</a:t>
            </a:r>
            <a:endParaRPr lang="en-US" dirty="0"/>
          </a:p>
          <a:p>
            <a:r>
              <a:rPr lang="en-US" dirty="0"/>
              <a:t>Commercial market-retailers, wholesalers, and business-to business services and the industrial market-manufacturers, processors and natural resources</a:t>
            </a:r>
          </a:p>
          <a:p>
            <a:r>
              <a:rPr lang="en-US" dirty="0"/>
              <a:t>Government market- municipal, provincial and federal department and agencies</a:t>
            </a:r>
          </a:p>
          <a:p>
            <a:r>
              <a:rPr lang="en-US" dirty="0"/>
              <a:t>Agribusiness – farms</a:t>
            </a:r>
          </a:p>
          <a:p>
            <a:r>
              <a:rPr lang="en-US" dirty="0"/>
              <a:t>Export market- other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032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Marketing – The 4 P’s- Marketing Mix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45573" y="2160589"/>
            <a:ext cx="4184035" cy="38807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The 4 P’s are:</a:t>
            </a:r>
          </a:p>
          <a:p>
            <a:pPr lvl="1" eaLnBrk="1" hangingPunct="1"/>
            <a:r>
              <a:rPr lang="en-US" altLang="en-US" sz="2800" b="1" dirty="0">
                <a:solidFill>
                  <a:schemeClr val="tx1"/>
                </a:solidFill>
              </a:rPr>
              <a:t>Product </a:t>
            </a:r>
          </a:p>
          <a:p>
            <a:pPr lvl="1" eaLnBrk="1" hangingPunct="1"/>
            <a:r>
              <a:rPr lang="en-US" altLang="en-US" sz="2800" b="1" dirty="0">
                <a:solidFill>
                  <a:schemeClr val="tx1"/>
                </a:solidFill>
              </a:rPr>
              <a:t>Price</a:t>
            </a:r>
          </a:p>
          <a:p>
            <a:pPr lvl="1" eaLnBrk="1" hangingPunct="1"/>
            <a:r>
              <a:rPr lang="en-US" altLang="en-US" sz="2800" b="1" dirty="0">
                <a:solidFill>
                  <a:schemeClr val="tx1"/>
                </a:solidFill>
              </a:rPr>
              <a:t>Promotion</a:t>
            </a:r>
          </a:p>
          <a:p>
            <a:pPr lvl="1" eaLnBrk="1" hangingPunct="1"/>
            <a:r>
              <a:rPr lang="en-US" altLang="en-US" sz="2800" b="1" dirty="0">
                <a:solidFill>
                  <a:schemeClr val="tx1"/>
                </a:solidFill>
              </a:rPr>
              <a:t>Place </a:t>
            </a:r>
          </a:p>
          <a:p>
            <a:pPr lvl="1" eaLnBrk="1" hangingPunct="1"/>
            <a:endParaRPr lang="en-US" altLang="en-US" sz="2800" dirty="0">
              <a:solidFill>
                <a:schemeClr val="bg2"/>
              </a:solidFill>
            </a:endParaRPr>
          </a:p>
        </p:txBody>
      </p:sp>
      <p:pic>
        <p:nvPicPr>
          <p:cNvPr id="7173" name="Picture 5" descr="MCj043524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03" y="2160589"/>
            <a:ext cx="3390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8033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Marketing vs. Advertising- Don’t write this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1788" y="1658319"/>
            <a:ext cx="8915400" cy="425290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9600" b="1" dirty="0"/>
              <a:t>Marketing </a:t>
            </a:r>
            <a:r>
              <a:rPr lang="en-US" sz="9600" b="1" dirty="0" smtClean="0"/>
              <a:t>refers </a:t>
            </a:r>
            <a:r>
              <a:rPr lang="en-US" sz="9600" b="1" dirty="0"/>
              <a:t>to all or part of the process of conceiving, promoting, distributing and selling a product or service.</a:t>
            </a:r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r>
              <a:rPr lang="en-US" sz="9600" b="1" dirty="0"/>
              <a:t>Advertising is one subset of marketing. It’s the act of bringing that product or service to the public’s attention, often through paid announcements or </a:t>
            </a:r>
            <a:r>
              <a:rPr lang="en-US" sz="9600" b="1" dirty="0" smtClean="0"/>
              <a:t>commercials.</a:t>
            </a:r>
            <a:endParaRPr lang="en-US" sz="9600" b="1" dirty="0"/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674854" y="3244334"/>
            <a:ext cx="3931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75388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Line </a:t>
            </a:r>
            <a:r>
              <a:rPr lang="en-US" dirty="0"/>
              <a:t>and Product </a:t>
            </a:r>
            <a:r>
              <a:rPr lang="en-US" dirty="0" smtClean="0"/>
              <a:t>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6158"/>
            <a:ext cx="9846293" cy="4168686"/>
          </a:xfrm>
        </p:spPr>
        <p:txBody>
          <a:bodyPr>
            <a:normAutofit/>
          </a:bodyPr>
          <a:lstStyle/>
          <a:p>
            <a:r>
              <a:rPr lang="en-US" sz="2400" b="1" dirty="0"/>
              <a:t>Product </a:t>
            </a:r>
            <a:r>
              <a:rPr lang="en-US" sz="2400" b="1" dirty="0" smtClean="0"/>
              <a:t>Line </a:t>
            </a:r>
            <a:r>
              <a:rPr lang="en-US" sz="2400" dirty="0"/>
              <a:t>– is a group of physically similar products with similar  competitors. Ex. Line of gum – bubble or sugarless.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Product Mix </a:t>
            </a:r>
            <a:r>
              <a:rPr lang="en-US" sz="2400" dirty="0"/>
              <a:t>– combination of product lines.  Company offers lines of gum and candy bars</a:t>
            </a:r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http://www.kraftcanada.com/products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https://www.nestle.com/brands/baby-foods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953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288" y="812800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288" y="2133600"/>
            <a:ext cx="9567324" cy="3777622"/>
          </a:xfrm>
        </p:spPr>
        <p:txBody>
          <a:bodyPr>
            <a:normAutofit/>
          </a:bodyPr>
          <a:lstStyle/>
          <a:p>
            <a:r>
              <a:rPr lang="en-US" sz="3600" dirty="0"/>
              <a:t>A stock or any other </a:t>
            </a:r>
            <a:r>
              <a:rPr lang="en-US" sz="3600" dirty="0">
                <a:hlinkClick r:id="rId2"/>
              </a:rPr>
              <a:t>security</a:t>
            </a:r>
            <a:r>
              <a:rPr lang="en-US" sz="3600" dirty="0"/>
              <a:t> representing an ownership interest.</a:t>
            </a:r>
          </a:p>
          <a:p>
            <a:r>
              <a:rPr lang="en-US" sz="3600" dirty="0"/>
              <a:t>30% equity in a business.</a:t>
            </a:r>
          </a:p>
        </p:txBody>
      </p:sp>
    </p:spTree>
    <p:extLst>
      <p:ext uri="{BB962C8B-B14F-4D97-AF65-F5344CB8AC3E}">
        <p14:creationId xmlns:p14="http://schemas.microsoft.com/office/powerpoint/2010/main" val="15364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Pricing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26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3" y="685800"/>
            <a:ext cx="9710057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Pricing Strategies: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- </a:t>
            </a:r>
            <a:r>
              <a:rPr lang="en-US" altLang="en-US" u="sng" dirty="0"/>
              <a:t>Cost-plus Pricing</a:t>
            </a:r>
            <a:r>
              <a:rPr lang="en-US" altLang="en-US" dirty="0"/>
              <a:t> </a:t>
            </a:r>
            <a:r>
              <a:rPr lang="en-US" altLang="en-US" dirty="0" smtClean="0"/>
              <a:t>based </a:t>
            </a:r>
            <a:r>
              <a:rPr lang="en-US" altLang="en-US" dirty="0"/>
              <a:t>on cost + fixed mark-up </a:t>
            </a:r>
            <a:br>
              <a:rPr lang="en-US" altLang="en-US" dirty="0"/>
            </a:br>
            <a:r>
              <a:rPr lang="en-US" altLang="en-US" dirty="0"/>
              <a:t>($ or %)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42457" y="2286000"/>
            <a:ext cx="8229600" cy="4495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Cost + $ Mark-up = Price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($500 sofa + $300 Mark-up = $</a:t>
            </a:r>
            <a:r>
              <a:rPr lang="en-US" altLang="en-US" sz="2400" dirty="0" smtClean="0"/>
              <a:t>800)</a:t>
            </a: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 smtClean="0"/>
              <a:t>	This </a:t>
            </a:r>
            <a:r>
              <a:rPr lang="en-US" altLang="en-US" sz="2400" dirty="0"/>
              <a:t>method is best used for: services, high </a:t>
            </a:r>
            <a:r>
              <a:rPr lang="en-US" altLang="en-US" sz="2400" dirty="0" smtClean="0"/>
              <a:t>price/luxury items</a:t>
            </a:r>
            <a:r>
              <a:rPr lang="en-US" altLang="en-US" sz="2400" dirty="0"/>
              <a:t>, i.e. cars, furniture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/>
              <a:t>Cost + % Mark-up =Price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($50 muffler + 60% Mark-up = $</a:t>
            </a:r>
            <a:r>
              <a:rPr lang="en-US" altLang="en-US" sz="2400" dirty="0" smtClean="0"/>
              <a:t>80)</a:t>
            </a: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$50 x .60 = $30       </a:t>
            </a:r>
            <a:r>
              <a:rPr lang="en-US" altLang="en-US" sz="2400" b="1" dirty="0"/>
              <a:t>OR</a:t>
            </a:r>
            <a:r>
              <a:rPr lang="en-US" altLang="en-US" sz="2400" dirty="0"/>
              <a:t>     $50 x 1.6 = $80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$50 + $30 = $80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	This method is best used for a lot of different product/services i.e. convenience store, auto parts store.</a:t>
            </a:r>
          </a:p>
        </p:txBody>
      </p:sp>
      <p:pic>
        <p:nvPicPr>
          <p:cNvPr id="15364" name="Picture 4" descr="MCj042410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85800"/>
            <a:ext cx="15240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2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0"/>
            <a:ext cx="7772400" cy="1143000"/>
          </a:xfrm>
        </p:spPr>
        <p:txBody>
          <a:bodyPr/>
          <a:lstStyle/>
          <a:p>
            <a:r>
              <a:rPr lang="en-US" sz="4000" b="1" dirty="0">
                <a:latin typeface="Arial" charset="0"/>
              </a:rPr>
              <a:t>Pricing Determination</a:t>
            </a:r>
            <a:endParaRPr lang="en-US" b="1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44103" y="914400"/>
            <a:ext cx="9292526" cy="3548743"/>
          </a:xfrm>
          <a:solidFill>
            <a:schemeClr val="accent1"/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Cost-based </a:t>
            </a:r>
            <a:r>
              <a:rPr lang="en-US" sz="2800" b="1" dirty="0">
                <a:solidFill>
                  <a:schemeClr val="bg1"/>
                </a:solidFill>
              </a:rPr>
              <a:t>pricing - producers often set the price based on the profit margin desired.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Break-even analysis - the point where net income = zero; any profit will come on sales above this </a:t>
            </a:r>
            <a:r>
              <a:rPr lang="en-US" sz="2800" b="1" dirty="0" smtClean="0">
                <a:solidFill>
                  <a:schemeClr val="bg1"/>
                </a:solidFill>
              </a:rPr>
              <a:t>point.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/>
          </a:p>
          <a:p>
            <a:r>
              <a:rPr lang="en-US" sz="2800" b="1" dirty="0"/>
              <a:t>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2003 McGraw-Hill Ryerson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F126-0FF4-45C1-8CED-18193115D041}" type="slidenum">
              <a:rPr lang="en-US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3901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6390" y="78000"/>
            <a:ext cx="8525359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charset="0"/>
              </a:rPr>
              <a:t>Pricing Strategies for </a:t>
            </a:r>
            <a:r>
              <a:rPr lang="en-US" sz="4000" b="1" dirty="0" smtClean="0">
                <a:latin typeface="Arial" charset="0"/>
              </a:rPr>
              <a:t>New Products</a:t>
            </a:r>
            <a:endParaRPr lang="en-US" b="1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26390" y="1177780"/>
            <a:ext cx="9355810" cy="4928460"/>
          </a:xfrm>
          <a:solidFill>
            <a:schemeClr val="accent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Skimming</a:t>
            </a:r>
            <a:r>
              <a:rPr lang="en-US" sz="2400" b="1" dirty="0">
                <a:solidFill>
                  <a:schemeClr val="bg1"/>
                </a:solidFill>
              </a:rPr>
              <a:t> - set the price high to maximize profits while there is no competition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Penetration Strategy</a:t>
            </a:r>
            <a:r>
              <a:rPr lang="en-US" sz="2400" b="1" dirty="0">
                <a:solidFill>
                  <a:schemeClr val="bg1"/>
                </a:solidFill>
              </a:rPr>
              <a:t> - set the price low to attract customers and discourage competitors from entering the market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Price Leadership</a:t>
            </a:r>
            <a:r>
              <a:rPr lang="en-US" sz="2400" b="1" dirty="0">
                <a:solidFill>
                  <a:schemeClr val="bg1"/>
                </a:solidFill>
              </a:rPr>
              <a:t>  - one firm dominates the industry, sets the price and all others follow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Competitive Pricing </a:t>
            </a:r>
            <a:r>
              <a:rPr lang="en-US" sz="2400" b="1" dirty="0">
                <a:solidFill>
                  <a:schemeClr val="bg1"/>
                </a:solidFill>
              </a:rPr>
              <a:t> -setting prices at the same level as those of the competition.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56F-75F4-4E2E-B14B-6593646C328C}" type="slidenum">
              <a:rPr lang="en-US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89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54457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charset="0"/>
              </a:rPr>
              <a:t>Pricing Strategies for </a:t>
            </a:r>
            <a:r>
              <a:rPr lang="en-US" sz="4000" b="1" dirty="0" smtClean="0">
                <a:latin typeface="Arial" charset="0"/>
              </a:rPr>
              <a:t>New Products</a:t>
            </a:r>
            <a:endParaRPr lang="en-US" b="1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2428" y="1143000"/>
            <a:ext cx="8229600" cy="4572000"/>
          </a:xfrm>
          <a:solidFill>
            <a:schemeClr val="accent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Economy Pricing </a:t>
            </a:r>
            <a:r>
              <a:rPr lang="en-US" sz="2400" b="1" dirty="0">
                <a:solidFill>
                  <a:schemeClr val="bg1"/>
                </a:solidFill>
              </a:rPr>
              <a:t>-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This is a no frills low price. The cost of marketing and manufacture are kept at a minimum  </a:t>
            </a:r>
          </a:p>
          <a:p>
            <a:r>
              <a:rPr lang="en-US" sz="2400" b="1" u="sng" dirty="0">
                <a:solidFill>
                  <a:schemeClr val="bg1"/>
                </a:solidFill>
              </a:rPr>
              <a:t>Psychological Pricing -  </a:t>
            </a:r>
            <a:r>
              <a:rPr lang="en-US" sz="2400" b="1" dirty="0">
                <a:solidFill>
                  <a:schemeClr val="bg1"/>
                </a:solidFill>
              </a:rPr>
              <a:t>For example 'price point perspective' 99 cents not one dollar and $1.49 instead of $1.50</a:t>
            </a:r>
          </a:p>
          <a:p>
            <a:endParaRPr lang="en-US" sz="2400" u="sng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2003 McGraw-Hill Ryerson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56F-75F4-4E2E-B14B-6593646C328C}" type="slidenum">
              <a:rPr lang="en-US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298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Place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63472"/>
            <a:ext cx="8911687" cy="5269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Retailers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807" y="976393"/>
            <a:ext cx="9737805" cy="5455404"/>
          </a:xfrm>
        </p:spPr>
        <p:txBody>
          <a:bodyPr>
            <a:noAutofit/>
          </a:bodyPr>
          <a:lstStyle/>
          <a:p>
            <a:r>
              <a:rPr lang="en-US" sz="3200" b="1" dirty="0"/>
              <a:t>Who are retailers?</a:t>
            </a:r>
          </a:p>
          <a:p>
            <a:r>
              <a:rPr lang="en-US" sz="3200" dirty="0"/>
              <a:t>Distribution strategies used:</a:t>
            </a:r>
          </a:p>
          <a:p>
            <a:pPr lvl="1"/>
            <a:r>
              <a:rPr lang="en-US" sz="3200" dirty="0"/>
              <a:t>Intensive – many places – candy, gum</a:t>
            </a:r>
          </a:p>
          <a:p>
            <a:pPr lvl="1"/>
            <a:r>
              <a:rPr lang="en-US" sz="3200" dirty="0"/>
              <a:t>Selective – only a few stores in a market</a:t>
            </a:r>
          </a:p>
          <a:p>
            <a:pPr lvl="2"/>
            <a:r>
              <a:rPr lang="en-US" sz="3200" dirty="0"/>
              <a:t>Appliances, clothing</a:t>
            </a:r>
          </a:p>
          <a:p>
            <a:pPr lvl="1"/>
            <a:r>
              <a:rPr lang="en-US" sz="3200" dirty="0"/>
              <a:t>Exclusive – only one store in each market</a:t>
            </a:r>
          </a:p>
          <a:p>
            <a:pPr lvl="2"/>
            <a:r>
              <a:rPr lang="en-US" sz="3200" dirty="0"/>
              <a:t>Auto manufacturers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39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What are some modes of transportation?</a:t>
            </a:r>
          </a:p>
          <a:p>
            <a:endParaRPr lang="en-US" sz="2400" b="1" dirty="0"/>
          </a:p>
          <a:p>
            <a:r>
              <a:rPr lang="en-US" sz="2400" b="1" dirty="0"/>
              <a:t>How would a business choose?</a:t>
            </a:r>
          </a:p>
        </p:txBody>
      </p:sp>
    </p:spTree>
    <p:extLst>
      <p:ext uri="{BB962C8B-B14F-4D97-AF65-F5344CB8AC3E}">
        <p14:creationId xmlns:p14="http://schemas.microsoft.com/office/powerpoint/2010/main" val="19639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transportation would you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834" y="1658319"/>
            <a:ext cx="9985778" cy="4252903"/>
          </a:xfrm>
        </p:spPr>
        <p:txBody>
          <a:bodyPr>
            <a:normAutofit/>
          </a:bodyPr>
          <a:lstStyle/>
          <a:p>
            <a:r>
              <a:rPr lang="en-US" sz="2800" b="1" dirty="0"/>
              <a:t>Local bakery </a:t>
            </a:r>
            <a:r>
              <a:rPr lang="en-US" sz="2800" dirty="0"/>
              <a:t>providing cakes, muffins and cookies to local stores</a:t>
            </a:r>
          </a:p>
          <a:p>
            <a:r>
              <a:rPr lang="en-US" sz="2800" dirty="0"/>
              <a:t> </a:t>
            </a:r>
            <a:r>
              <a:rPr lang="en-US" sz="2800" b="1" dirty="0"/>
              <a:t>Medium sized Internet camera equipment store </a:t>
            </a:r>
            <a:r>
              <a:rPr lang="en-US" sz="2800" dirty="0"/>
              <a:t>selling cameras and equipment</a:t>
            </a:r>
          </a:p>
          <a:p>
            <a:r>
              <a:rPr lang="en-US" sz="2800" b="1" dirty="0"/>
              <a:t>Large clothing chain </a:t>
            </a:r>
            <a:r>
              <a:rPr lang="en-US" sz="2800" dirty="0"/>
              <a:t>selling clothing and accessories</a:t>
            </a:r>
          </a:p>
          <a:p>
            <a:r>
              <a:rPr lang="en-US" sz="2800" b="1" dirty="0"/>
              <a:t>Large food chain </a:t>
            </a:r>
            <a:r>
              <a:rPr lang="en-US" sz="2800" dirty="0"/>
              <a:t>such as Kraft</a:t>
            </a:r>
          </a:p>
        </p:txBody>
      </p:sp>
    </p:spTree>
    <p:extLst>
      <p:ext uri="{BB962C8B-B14F-4D97-AF65-F5344CB8AC3E}">
        <p14:creationId xmlns:p14="http://schemas.microsoft.com/office/powerpoint/2010/main" val="2789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7514"/>
          </a:xfrm>
        </p:spPr>
        <p:txBody>
          <a:bodyPr/>
          <a:lstStyle/>
          <a:p>
            <a:r>
              <a:rPr lang="en-US" dirty="0"/>
              <a:t>Customer </a:t>
            </a:r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04" y="1587114"/>
            <a:ext cx="8915400" cy="4401599"/>
          </a:xfrm>
        </p:spPr>
        <p:txBody>
          <a:bodyPr>
            <a:normAutofit/>
          </a:bodyPr>
          <a:lstStyle/>
          <a:p>
            <a:r>
              <a:rPr lang="en-US" sz="2800" dirty="0"/>
              <a:t>How satisfied are customers?</a:t>
            </a:r>
          </a:p>
          <a:p>
            <a:r>
              <a:rPr lang="en-US" sz="2800" dirty="0"/>
              <a:t>Who are customers?</a:t>
            </a:r>
          </a:p>
          <a:p>
            <a:pPr lvl="1"/>
            <a:r>
              <a:rPr lang="en-US" sz="2800" dirty="0"/>
              <a:t>External customers – those who buy to sell to others and those who buy for personal use.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Internal customers – individuals and units </a:t>
            </a:r>
            <a:r>
              <a:rPr lang="en-US" sz="2800" dirty="0" smtClean="0"/>
              <a:t>within </a:t>
            </a:r>
            <a:r>
              <a:rPr lang="en-US" sz="2800" dirty="0"/>
              <a:t>the organization who receive products or services from other  individuals or units.</a:t>
            </a:r>
          </a:p>
        </p:txBody>
      </p:sp>
    </p:spTree>
    <p:extLst>
      <p:ext uri="{BB962C8B-B14F-4D97-AF65-F5344CB8AC3E}">
        <p14:creationId xmlns:p14="http://schemas.microsoft.com/office/powerpoint/2010/main" val="25246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47401</TotalTime>
  <Words>3919</Words>
  <Application>Microsoft Office PowerPoint</Application>
  <PresentationFormat>Widescreen</PresentationFormat>
  <Paragraphs>736</Paragraphs>
  <Slides>116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8" baseType="lpstr">
      <vt:lpstr>ＭＳ Ｐゴシック</vt:lpstr>
      <vt:lpstr>Arial</vt:lpstr>
      <vt:lpstr>Arial Black</vt:lpstr>
      <vt:lpstr>Calibri</vt:lpstr>
      <vt:lpstr>inherit</vt:lpstr>
      <vt:lpstr>Tahoma</vt:lpstr>
      <vt:lpstr>Times New Roman</vt:lpstr>
      <vt:lpstr>Trebuchet MS</vt:lpstr>
      <vt:lpstr>Verdana</vt:lpstr>
      <vt:lpstr>Wingdings</vt:lpstr>
      <vt:lpstr>Wingdings 3</vt:lpstr>
      <vt:lpstr>Facet</vt:lpstr>
      <vt:lpstr>Getting Started The Basics</vt:lpstr>
      <vt:lpstr>Questions</vt:lpstr>
      <vt:lpstr>LIFE CYCLE OF A BUSINESS</vt:lpstr>
      <vt:lpstr>LIFE CYCLE OF A BUSINESS</vt:lpstr>
      <vt:lpstr>Conceptual Stage </vt:lpstr>
      <vt:lpstr>PowerPoint Presentation</vt:lpstr>
      <vt:lpstr>PowerPoint Presentation</vt:lpstr>
      <vt:lpstr>Royalty</vt:lpstr>
      <vt:lpstr>Equity</vt:lpstr>
      <vt:lpstr>Idea or Opportunity</vt:lpstr>
      <vt:lpstr>Market Size</vt:lpstr>
      <vt:lpstr>Your ideas</vt:lpstr>
      <vt:lpstr>Trends and Fads</vt:lpstr>
      <vt:lpstr>Turning Trends into Opportunities</vt:lpstr>
      <vt:lpstr>Trends- What are some trends in the following areas? </vt:lpstr>
      <vt:lpstr>Responding to an entrepreneurial opportunity</vt:lpstr>
      <vt:lpstr>PowerPoint Presentation</vt:lpstr>
      <vt:lpstr>Invention and Innovation</vt:lpstr>
      <vt:lpstr>To do: Research</vt:lpstr>
      <vt:lpstr>Then-</vt:lpstr>
      <vt:lpstr>Invention or Innovation?</vt:lpstr>
      <vt:lpstr>Invention</vt:lpstr>
      <vt:lpstr> Your Innovation</vt:lpstr>
      <vt:lpstr> Your list </vt:lpstr>
      <vt:lpstr>POP Challenge</vt:lpstr>
      <vt:lpstr>PowerPoint Presentation</vt:lpstr>
      <vt:lpstr>PowerPoint Presentation</vt:lpstr>
      <vt:lpstr>PowerPoint Presentation</vt:lpstr>
      <vt:lpstr>Protecting Your Ideas Research the following</vt:lpstr>
      <vt:lpstr>  </vt:lpstr>
      <vt:lpstr>Copyrights </vt:lpstr>
      <vt:lpstr>Trade-marks</vt:lpstr>
      <vt:lpstr>PowerPoint Presentation</vt:lpstr>
      <vt:lpstr>PowerPoint Presentation</vt:lpstr>
      <vt:lpstr>Market Research Studies</vt:lpstr>
      <vt:lpstr>Buyer Analysis</vt:lpstr>
      <vt:lpstr>Buyer Analysis</vt:lpstr>
      <vt:lpstr>Your Product and Service</vt:lpstr>
      <vt:lpstr>Your Competition</vt:lpstr>
      <vt:lpstr>Competition Profile</vt:lpstr>
      <vt:lpstr>Primary Research</vt:lpstr>
      <vt:lpstr>How to Collect Primary Research</vt:lpstr>
      <vt:lpstr>Secondary Research</vt:lpstr>
      <vt:lpstr>For Your Pop</vt:lpstr>
      <vt:lpstr>Assignment</vt:lpstr>
      <vt:lpstr>Scenario- Answer the question</vt:lpstr>
      <vt:lpstr>Evaluating a Business or Idea</vt:lpstr>
      <vt:lpstr>SWOT</vt:lpstr>
      <vt:lpstr>Strength (internal factor)</vt:lpstr>
      <vt:lpstr>Weakness (internal factor)</vt:lpstr>
      <vt:lpstr>Opportunity (external factors)</vt:lpstr>
      <vt:lpstr>Threat (external factors)</vt:lpstr>
      <vt:lpstr>Competition - Direct and Indirect</vt:lpstr>
      <vt:lpstr>Example of SWOT ANALYSIS</vt:lpstr>
      <vt:lpstr>Local Business Choose two of the following businesses (or two within your surrounding community) and do a SWOT Analysis (on your own paper)</vt:lpstr>
      <vt:lpstr>The Dalhousie Mall- PowerPoint</vt:lpstr>
      <vt:lpstr>Demographics of Business</vt:lpstr>
      <vt:lpstr>Demographics of Business</vt:lpstr>
      <vt:lpstr>Survey Examples</vt:lpstr>
      <vt:lpstr>Survey examples</vt:lpstr>
      <vt:lpstr>Analyze your idea using SWOT</vt:lpstr>
      <vt:lpstr>Mall Project</vt:lpstr>
      <vt:lpstr>Successful Businesses </vt:lpstr>
      <vt:lpstr>What are the keys to success?</vt:lpstr>
      <vt:lpstr>PowerPoint Presentation</vt:lpstr>
      <vt:lpstr>Teamwork</vt:lpstr>
      <vt:lpstr>PowerPoint Presentation</vt:lpstr>
      <vt:lpstr>LEADERSHIP – 7 Deadly Sins</vt:lpstr>
      <vt:lpstr>Compensating Employees</vt:lpstr>
      <vt:lpstr>Successful Businesses In Dalhousie or Campbellton or Bathurst</vt:lpstr>
      <vt:lpstr>What are ethics?</vt:lpstr>
      <vt:lpstr>Important key words</vt:lpstr>
      <vt:lpstr>Ethics and Social Reasonability Stakeholders of a Business</vt:lpstr>
      <vt:lpstr>Stakeholders</vt:lpstr>
      <vt:lpstr>Why Should Businesses be Managed Ethically?</vt:lpstr>
      <vt:lpstr>Ethical Dilemmas</vt:lpstr>
      <vt:lpstr> </vt:lpstr>
      <vt:lpstr>Hope Blooms: Halifax Kids' Winning Salad Dressing</vt:lpstr>
      <vt:lpstr> Social Funding</vt:lpstr>
      <vt:lpstr>Your social enterprise/idea</vt:lpstr>
      <vt:lpstr>Proposal-handout</vt:lpstr>
      <vt:lpstr>Elevator Pitch</vt:lpstr>
      <vt:lpstr>Marketing your product </vt:lpstr>
      <vt:lpstr>    Marketing Process   </vt:lpstr>
      <vt:lpstr>What is marketing?</vt:lpstr>
      <vt:lpstr>End User Markets</vt:lpstr>
      <vt:lpstr>Marketing – The 4 P’s- Marketing Mix</vt:lpstr>
      <vt:lpstr>Marketing vs. Advertising- Don’t write this   </vt:lpstr>
      <vt:lpstr>Product Line and Product Mix</vt:lpstr>
      <vt:lpstr>Pricing </vt:lpstr>
      <vt:lpstr>Pricing Strategies: - Cost-plus Pricing based on cost + fixed mark-up  ($ or %)</vt:lpstr>
      <vt:lpstr>Pricing Determination</vt:lpstr>
      <vt:lpstr>Pricing Strategies for New Products</vt:lpstr>
      <vt:lpstr>Pricing Strategies for New Products</vt:lpstr>
      <vt:lpstr>Place</vt:lpstr>
      <vt:lpstr>Retailers </vt:lpstr>
      <vt:lpstr>PowerPoint Presentation</vt:lpstr>
      <vt:lpstr>Which transportation would you use?</vt:lpstr>
      <vt:lpstr>Customer Satisfaction</vt:lpstr>
      <vt:lpstr>Location</vt:lpstr>
      <vt:lpstr>Promotion</vt:lpstr>
      <vt:lpstr>PowerPoint Presentation</vt:lpstr>
      <vt:lpstr>PowerPoint Presentation</vt:lpstr>
      <vt:lpstr>Tips on Issuing Coupons</vt:lpstr>
      <vt:lpstr>Examples of advertising</vt:lpstr>
      <vt:lpstr>4 P’s – Example Tim Horton’s</vt:lpstr>
      <vt:lpstr>Choose a Company</vt:lpstr>
      <vt:lpstr>Your Cereal </vt:lpstr>
      <vt:lpstr>Who Will You Sell it to?</vt:lpstr>
      <vt:lpstr>Who Will You Sell it to?</vt:lpstr>
      <vt:lpstr>Package Design</vt:lpstr>
      <vt:lpstr>PowerPoint Presentation</vt:lpstr>
      <vt:lpstr>PowerPoint Presentation</vt:lpstr>
      <vt:lpstr>Create your Brand</vt:lpstr>
      <vt:lpstr>Create your Brand</vt:lpstr>
      <vt:lpstr>Create your Brand</vt:lpstr>
    </vt:vector>
  </TitlesOfParts>
  <Company>Province of New Brunswick -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Chandler, Shelley (ASD-N)</dc:creator>
  <cp:lastModifiedBy>Levesque Godin, Elaine (ASD-N)</cp:lastModifiedBy>
  <cp:revision>291</cp:revision>
  <cp:lastPrinted>2019-10-23T11:18:46Z</cp:lastPrinted>
  <dcterms:created xsi:type="dcterms:W3CDTF">2017-02-05T19:44:16Z</dcterms:created>
  <dcterms:modified xsi:type="dcterms:W3CDTF">2019-12-11T20:07:08Z</dcterms:modified>
</cp:coreProperties>
</file>