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48E9-D722-49E4-B067-3A4496BF1D4B}" type="datetimeFigureOut">
              <a:rPr lang="en-CA" smtClean="0"/>
              <a:t>2019-09-03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DAFF-71B2-4FFC-92BA-6ADC8392D0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0315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48E9-D722-49E4-B067-3A4496BF1D4B}" type="datetimeFigureOut">
              <a:rPr lang="en-CA" smtClean="0"/>
              <a:t>2019-09-03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DAFF-71B2-4FFC-92BA-6ADC8392D0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719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48E9-D722-49E4-B067-3A4496BF1D4B}" type="datetimeFigureOut">
              <a:rPr lang="en-CA" smtClean="0"/>
              <a:t>2019-09-03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DAFF-71B2-4FFC-92BA-6ADC8392D004}" type="slidenum">
              <a:rPr lang="en-CA" smtClean="0"/>
              <a:t>‹#›</a:t>
            </a:fld>
            <a:endParaRPr lang="en-C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414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48E9-D722-49E4-B067-3A4496BF1D4B}" type="datetimeFigureOut">
              <a:rPr lang="en-CA" smtClean="0"/>
              <a:t>2019-09-03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DAFF-71B2-4FFC-92BA-6ADC8392D0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6335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48E9-D722-49E4-B067-3A4496BF1D4B}" type="datetimeFigureOut">
              <a:rPr lang="en-CA" smtClean="0"/>
              <a:t>2019-09-03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DAFF-71B2-4FFC-92BA-6ADC8392D004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1641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48E9-D722-49E4-B067-3A4496BF1D4B}" type="datetimeFigureOut">
              <a:rPr lang="en-CA" smtClean="0"/>
              <a:t>2019-09-03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DAFF-71B2-4FFC-92BA-6ADC8392D0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62082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48E9-D722-49E4-B067-3A4496BF1D4B}" type="datetimeFigureOut">
              <a:rPr lang="en-CA" smtClean="0"/>
              <a:t>2019-09-03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DAFF-71B2-4FFC-92BA-6ADC8392D0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8890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48E9-D722-49E4-B067-3A4496BF1D4B}" type="datetimeFigureOut">
              <a:rPr lang="en-CA" smtClean="0"/>
              <a:t>2019-09-03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DAFF-71B2-4FFC-92BA-6ADC8392D0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04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48E9-D722-49E4-B067-3A4496BF1D4B}" type="datetimeFigureOut">
              <a:rPr lang="en-CA" smtClean="0"/>
              <a:t>2019-09-03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DAFF-71B2-4FFC-92BA-6ADC8392D0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6300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48E9-D722-49E4-B067-3A4496BF1D4B}" type="datetimeFigureOut">
              <a:rPr lang="en-CA" smtClean="0"/>
              <a:t>2019-09-03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DAFF-71B2-4FFC-92BA-6ADC8392D0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66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48E9-D722-49E4-B067-3A4496BF1D4B}" type="datetimeFigureOut">
              <a:rPr lang="en-CA" smtClean="0"/>
              <a:t>2019-09-03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DAFF-71B2-4FFC-92BA-6ADC8392D0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9178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48E9-D722-49E4-B067-3A4496BF1D4B}" type="datetimeFigureOut">
              <a:rPr lang="en-CA" smtClean="0"/>
              <a:t>2019-09-03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DAFF-71B2-4FFC-92BA-6ADC8392D0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5693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48E9-D722-49E4-B067-3A4496BF1D4B}" type="datetimeFigureOut">
              <a:rPr lang="en-CA" smtClean="0"/>
              <a:t>2019-09-03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DAFF-71B2-4FFC-92BA-6ADC8392D0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7426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48E9-D722-49E4-B067-3A4496BF1D4B}" type="datetimeFigureOut">
              <a:rPr lang="en-CA" smtClean="0"/>
              <a:t>2019-09-03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DAFF-71B2-4FFC-92BA-6ADC8392D0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8296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48E9-D722-49E4-B067-3A4496BF1D4B}" type="datetimeFigureOut">
              <a:rPr lang="en-CA" smtClean="0"/>
              <a:t>2019-09-03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DAFF-71B2-4FFC-92BA-6ADC8392D0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6133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48E9-D722-49E4-B067-3A4496BF1D4B}" type="datetimeFigureOut">
              <a:rPr lang="en-CA" smtClean="0"/>
              <a:t>2019-09-03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DAFF-71B2-4FFC-92BA-6ADC8392D0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8985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148E9-D722-49E4-B067-3A4496BF1D4B}" type="datetimeFigureOut">
              <a:rPr lang="en-CA" smtClean="0"/>
              <a:t>2019-09-03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E7EDAFF-71B2-4FFC-92BA-6ADC8392D0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9454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Families in a Changing World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</a:t>
            </a:r>
            <a:r>
              <a:rPr lang="en-US"/>
              <a:t>1 – Chapter 1</a:t>
            </a:r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0895" y="3328603"/>
            <a:ext cx="3754755" cy="2488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274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family?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family consists of two or more people living in the same household. They may be related by blood, marriage, or adoption.</a:t>
            </a:r>
          </a:p>
          <a:p>
            <a:endParaRPr lang="en-US" dirty="0"/>
          </a:p>
          <a:p>
            <a:r>
              <a:rPr lang="en-US" dirty="0"/>
              <a:t>A family may include any combination of mother, father, stepparents, children, stepchildren, adopted children, grandparents, or other relatives.</a:t>
            </a:r>
          </a:p>
          <a:p>
            <a:endParaRPr lang="en-US" dirty="0"/>
          </a:p>
          <a:p>
            <a:endParaRPr lang="en-US" dirty="0"/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200" dirty="0"/>
              <a:t>“Strengthening Family &amp; Self”, Leona Johnson. 2010</a:t>
            </a:r>
            <a:r>
              <a:rPr lang="en-US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223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50" autoRev="1" fill="remov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" dur="250" autoRev="1" fill="remov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" dur="250" autoRev="1" fill="remov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50" autoRev="1" fill="remov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2834"/>
          </a:xfrm>
        </p:spPr>
        <p:txBody>
          <a:bodyPr/>
          <a:lstStyle/>
          <a:p>
            <a:r>
              <a:rPr lang="en-US" dirty="0"/>
              <a:t>The Colonial Family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838617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/>
              <a:t>In the colonial times, the work of most families was centered around agriculture. </a:t>
            </a:r>
          </a:p>
          <a:p>
            <a:r>
              <a:rPr lang="en-US" dirty="0"/>
              <a:t>Families worked to obtain and own land.</a:t>
            </a:r>
          </a:p>
          <a:p>
            <a:r>
              <a:rPr lang="en-US" dirty="0"/>
              <a:t>All family members worked to provide for the family’s needs.</a:t>
            </a:r>
          </a:p>
          <a:p>
            <a:r>
              <a:rPr lang="en-US" dirty="0"/>
              <a:t>Work done by both spouses was important and necessary for the family’s survival.</a:t>
            </a:r>
          </a:p>
          <a:p>
            <a:r>
              <a:rPr lang="en-US" dirty="0"/>
              <a:t>Children were valuable, for they helped with chores at a very young age. </a:t>
            </a:r>
          </a:p>
          <a:p>
            <a:r>
              <a:rPr lang="en-US" dirty="0"/>
              <a:t>Relatives lived near by.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9665" y="384503"/>
            <a:ext cx="3394656" cy="251204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2140" y="4431172"/>
            <a:ext cx="1803724" cy="2426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47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Family During The Industrial Revolution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families moved from rural areas to large cities.</a:t>
            </a:r>
          </a:p>
          <a:p>
            <a:r>
              <a:rPr lang="en-US" dirty="0"/>
              <a:t>They found work in factories.</a:t>
            </a:r>
          </a:p>
          <a:p>
            <a:r>
              <a:rPr lang="en-US" dirty="0"/>
              <a:t>Families no longer worked for themselves, they worked for someone else.</a:t>
            </a:r>
          </a:p>
          <a:p>
            <a:r>
              <a:rPr lang="en-US" dirty="0"/>
              <a:t>They became dependent on others as they adopted the role of customers.</a:t>
            </a:r>
          </a:p>
          <a:p>
            <a:r>
              <a:rPr lang="en-US" dirty="0"/>
              <a:t>Large families were no longer an advantage as they no longer needed help with the farming chores.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572" y="4204006"/>
            <a:ext cx="3541830" cy="2479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16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(continued…)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Parenting roles changed too:</a:t>
            </a:r>
          </a:p>
          <a:p>
            <a:pPr lvl="1"/>
            <a:r>
              <a:rPr lang="en-US" dirty="0"/>
              <a:t>Men worked long hours to provide for their families needs.</a:t>
            </a:r>
          </a:p>
          <a:p>
            <a:pPr lvl="1"/>
            <a:r>
              <a:rPr lang="en-US" dirty="0"/>
              <a:t>Women took the role of raising children as</a:t>
            </a:r>
          </a:p>
          <a:p>
            <a:pPr marL="457200" lvl="1" indent="0">
              <a:buNone/>
            </a:pPr>
            <a:r>
              <a:rPr lang="en-US" dirty="0"/>
              <a:t> she was the one whose full-time job </a:t>
            </a:r>
          </a:p>
          <a:p>
            <a:pPr marL="457200" lvl="1" indent="0">
              <a:buNone/>
            </a:pPr>
            <a:r>
              <a:rPr lang="en-US" dirty="0"/>
              <a:t>was homemaking.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3997" y="2942906"/>
            <a:ext cx="3053635" cy="3697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754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Family in the Technological Age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386348"/>
            <a:ext cx="8596668" cy="5014451"/>
          </a:xfrm>
        </p:spPr>
        <p:txBody>
          <a:bodyPr>
            <a:normAutofit/>
          </a:bodyPr>
          <a:lstStyle/>
          <a:p>
            <a:r>
              <a:rPr lang="en-US" sz="2400" dirty="0"/>
              <a:t>Jobs were easy to obtain.</a:t>
            </a:r>
          </a:p>
          <a:p>
            <a:r>
              <a:rPr lang="en-US" sz="2400" dirty="0"/>
              <a:t>Families bought appliances and cars to make life easier and comfortable.</a:t>
            </a:r>
          </a:p>
          <a:p>
            <a:r>
              <a:rPr lang="en-US" sz="2400" dirty="0"/>
              <a:t>The demand on family income increased which explains why many women joined the workforce.</a:t>
            </a:r>
          </a:p>
          <a:p>
            <a:r>
              <a:rPr lang="en-US" sz="2400" dirty="0"/>
              <a:t>Because many women worked, children had to play a different role as well. They shared the role with babysitters, child care workers, and teachers.</a:t>
            </a:r>
          </a:p>
          <a:p>
            <a:r>
              <a:rPr lang="en-US" sz="2400" dirty="0"/>
              <a:t>The marriage relationship changed: became based on mutual love and affection rather then a need for a person to provide for the other.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09983">
            <a:off x="8913930" y="1230649"/>
            <a:ext cx="3142445" cy="2094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9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(continued…)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165123"/>
            <a:ext cx="8596668" cy="5692877"/>
          </a:xfrm>
        </p:spPr>
        <p:txBody>
          <a:bodyPr>
            <a:noAutofit/>
          </a:bodyPr>
          <a:lstStyle/>
          <a:p>
            <a:r>
              <a:rPr lang="en-US" sz="2400" dirty="0"/>
              <a:t>Couples who were not happy with one another would separate, and the divorce rate increased.</a:t>
            </a:r>
          </a:p>
          <a:p>
            <a:r>
              <a:rPr lang="en-US" sz="2400" dirty="0"/>
              <a:t>As a result, many families became headed by a single mother or father.</a:t>
            </a:r>
          </a:p>
          <a:p>
            <a:r>
              <a:rPr lang="en-US" sz="2400" dirty="0"/>
              <a:t>Many industrial jobs changed as computers made complex jobs simpler.</a:t>
            </a:r>
          </a:p>
          <a:p>
            <a:r>
              <a:rPr lang="en-US" sz="2400" dirty="0"/>
              <a:t>Time and energy for leisure activities became more common.</a:t>
            </a:r>
          </a:p>
          <a:p>
            <a:r>
              <a:rPr lang="en-US" sz="2400" dirty="0"/>
              <a:t>Higher education was no longer a goal </a:t>
            </a:r>
            <a:r>
              <a:rPr lang="en-US" sz="2400" i="1" dirty="0"/>
              <a:t>just for men</a:t>
            </a:r>
            <a:r>
              <a:rPr lang="en-US" sz="2400" dirty="0"/>
              <a:t>. It also became a priority for women</a:t>
            </a:r>
          </a:p>
          <a:p>
            <a:r>
              <a:rPr lang="en-US" sz="2400" dirty="0"/>
              <a:t>Couples divided parenting duties, child care and housekeeping tasks to balance work and home responsibilities.</a:t>
            </a:r>
          </a:p>
        </p:txBody>
      </p:sp>
    </p:spTree>
    <p:extLst>
      <p:ext uri="{BB962C8B-B14F-4D97-AF65-F5344CB8AC3E}">
        <p14:creationId xmlns:p14="http://schemas.microsoft.com/office/powerpoint/2010/main" val="26128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summary…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209369"/>
            <a:ext cx="8596668" cy="5324166"/>
          </a:xfrm>
        </p:spPr>
        <p:txBody>
          <a:bodyPr>
            <a:noAutofit/>
          </a:bodyPr>
          <a:lstStyle/>
          <a:p>
            <a:r>
              <a:rPr lang="en-US" sz="2400" dirty="0"/>
              <a:t>Family functions change in response to economic and social pressures. </a:t>
            </a:r>
          </a:p>
          <a:p>
            <a:r>
              <a:rPr lang="en-US" sz="2400" dirty="0"/>
              <a:t>Families that were self-sufficient in an agricultural economy went to work for others in an industrial economy.</a:t>
            </a:r>
          </a:p>
          <a:p>
            <a:r>
              <a:rPr lang="en-US" sz="2400" dirty="0"/>
              <a:t>The value of large families decreased. Families had fewer children and established the small-family trend that still exists today.</a:t>
            </a:r>
          </a:p>
          <a:p>
            <a:r>
              <a:rPr lang="en-US" sz="2400" dirty="0"/>
              <a:t>Today’s family faces old challenges (balancing work and family) but also faces new challenges (caring for older parents and retraining themselves to work in the computer era and a global economy).</a:t>
            </a:r>
          </a:p>
        </p:txBody>
      </p:sp>
    </p:spTree>
    <p:extLst>
      <p:ext uri="{BB962C8B-B14F-4D97-AF65-F5344CB8AC3E}">
        <p14:creationId xmlns:p14="http://schemas.microsoft.com/office/powerpoint/2010/main" val="2477794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Family Living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600" dirty="0"/>
              <a:t>A family can do the following:</a:t>
            </a:r>
          </a:p>
          <a:p>
            <a:pPr lvl="1"/>
            <a:r>
              <a:rPr lang="en-US" sz="2800" dirty="0"/>
              <a:t>Satisfy physical needs</a:t>
            </a:r>
          </a:p>
          <a:p>
            <a:pPr lvl="1"/>
            <a:r>
              <a:rPr lang="en-US" sz="2800" dirty="0"/>
              <a:t>Be a source of protection</a:t>
            </a:r>
          </a:p>
          <a:p>
            <a:pPr lvl="1"/>
            <a:r>
              <a:rPr lang="en-US" sz="2800" dirty="0"/>
              <a:t>Provide long-lasting relationships.</a:t>
            </a:r>
          </a:p>
          <a:p>
            <a:pPr lvl="1"/>
            <a:r>
              <a:rPr lang="en-US" sz="2800" dirty="0"/>
              <a:t>Be a source of love and affection</a:t>
            </a:r>
          </a:p>
          <a:p>
            <a:pPr lvl="1"/>
            <a:r>
              <a:rPr lang="en-US" sz="2800" dirty="0"/>
              <a:t>Provide support and encouragement.</a:t>
            </a:r>
          </a:p>
          <a:p>
            <a:pPr lvl="1"/>
            <a:r>
              <a:rPr lang="en-US" sz="2800" dirty="0"/>
              <a:t>Provide companionship</a:t>
            </a:r>
          </a:p>
        </p:txBody>
      </p:sp>
    </p:spTree>
    <p:extLst>
      <p:ext uri="{BB962C8B-B14F-4D97-AF65-F5344CB8AC3E}">
        <p14:creationId xmlns:p14="http://schemas.microsoft.com/office/powerpoint/2010/main" val="168294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562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Families in a Changing World</vt:lpstr>
      <vt:lpstr>What is a family?</vt:lpstr>
      <vt:lpstr>The Colonial Family</vt:lpstr>
      <vt:lpstr>The Family During The Industrial Revolution</vt:lpstr>
      <vt:lpstr>(continued…)</vt:lpstr>
      <vt:lpstr>The Family in the Technological Age</vt:lpstr>
      <vt:lpstr>(continued…)</vt:lpstr>
      <vt:lpstr>In summary…</vt:lpstr>
      <vt:lpstr>Benefits of Family Living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Families in a changing world</dc:title>
  <dc:creator>Prichard, Laura (ASD-N)</dc:creator>
  <cp:lastModifiedBy>Furlotte, Trevor (ASD-N)</cp:lastModifiedBy>
  <cp:revision>4</cp:revision>
  <dcterms:created xsi:type="dcterms:W3CDTF">2018-05-07T12:40:55Z</dcterms:created>
  <dcterms:modified xsi:type="dcterms:W3CDTF">2019-09-03T13:50:27Z</dcterms:modified>
</cp:coreProperties>
</file>