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handoutMasterIdLst>
    <p:handoutMasterId r:id="rId10"/>
  </p:handout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5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2769211-95E5-4DC8-BC8C-7D01DB75575F}" type="datetimeFigureOut">
              <a:rPr lang="en-CA" smtClean="0"/>
              <a:t>2020-02-11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21C869C-97EE-4848-8DCB-D17DD8CD2F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9819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BEC7B76-0127-4A67-A737-DDB8F132906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A172FF4-FBBC-4EF7-885D-803944C82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58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7B76-0127-4A67-A737-DDB8F132906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2FF4-FBBC-4EF7-885D-803944C82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40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7B76-0127-4A67-A737-DDB8F132906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2FF4-FBBC-4EF7-885D-803944C82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16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7B76-0127-4A67-A737-DDB8F132906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2FF4-FBBC-4EF7-885D-803944C82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82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7B76-0127-4A67-A737-DDB8F132906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2FF4-FBBC-4EF7-885D-803944C82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662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7B76-0127-4A67-A737-DDB8F132906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2FF4-FBBC-4EF7-885D-803944C82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16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7B76-0127-4A67-A737-DDB8F132906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2FF4-FBBC-4EF7-885D-803944C82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66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BEC7B76-0127-4A67-A737-DDB8F132906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2FF4-FBBC-4EF7-885D-803944C82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67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BEC7B76-0127-4A67-A737-DDB8F132906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2FF4-FBBC-4EF7-885D-803944C82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502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7B76-0127-4A67-A737-DDB8F132906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2FF4-FBBC-4EF7-885D-803944C82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74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7B76-0127-4A67-A737-DDB8F132906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2FF4-FBBC-4EF7-885D-803944C82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322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7B76-0127-4A67-A737-DDB8F132906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2FF4-FBBC-4EF7-885D-803944C82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3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7B76-0127-4A67-A737-DDB8F132906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2FF4-FBBC-4EF7-885D-803944C82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87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7B76-0127-4A67-A737-DDB8F132906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2FF4-FBBC-4EF7-885D-803944C82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87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7B76-0127-4A67-A737-DDB8F132906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2FF4-FBBC-4EF7-885D-803944C82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02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7B76-0127-4A67-A737-DDB8F132906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2FF4-FBBC-4EF7-885D-803944C82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93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7B76-0127-4A67-A737-DDB8F132906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2FF4-FBBC-4EF7-885D-803944C82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678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BEC7B76-0127-4A67-A737-DDB8F132906A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A172FF4-FBBC-4EF7-885D-803944C82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4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  <p:sldLayoutId id="214748382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Functions of the family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Unit 1 – Chapter 2</a:t>
            </a:r>
          </a:p>
        </p:txBody>
      </p:sp>
    </p:spTree>
    <p:extLst>
      <p:ext uri="{BB962C8B-B14F-4D97-AF65-F5344CB8AC3E}">
        <p14:creationId xmlns:p14="http://schemas.microsoft.com/office/powerpoint/2010/main" val="3751572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Socializing children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</a:t>
            </a:r>
            <a:r>
              <a:rPr lang="en-US" sz="2400" u="sng" dirty="0"/>
              <a:t>family</a:t>
            </a:r>
            <a:r>
              <a:rPr lang="en-US" sz="2400" dirty="0"/>
              <a:t> fills a major role in meeting children’s needs as they </a:t>
            </a:r>
            <a:r>
              <a:rPr lang="en-US" sz="2400" u="sng" dirty="0"/>
              <a:t>grow</a:t>
            </a:r>
            <a:r>
              <a:rPr lang="en-US" sz="2400" dirty="0"/>
              <a:t> and </a:t>
            </a:r>
            <a:r>
              <a:rPr lang="en-US" sz="2400" u="sng" dirty="0"/>
              <a:t>develop</a:t>
            </a:r>
            <a:r>
              <a:rPr lang="en-US" sz="2400" dirty="0"/>
              <a:t>.</a:t>
            </a:r>
          </a:p>
          <a:p>
            <a:r>
              <a:rPr lang="en-US" sz="2400" dirty="0"/>
              <a:t>The family reinforces those </a:t>
            </a:r>
            <a:r>
              <a:rPr lang="en-US" sz="2400" u="sng" dirty="0"/>
              <a:t>skills</a:t>
            </a:r>
            <a:r>
              <a:rPr lang="en-US" sz="2400" dirty="0"/>
              <a:t> and provides the </a:t>
            </a:r>
            <a:r>
              <a:rPr lang="en-US" sz="2400" u="sng" dirty="0"/>
              <a:t>nurturing </a:t>
            </a:r>
            <a:r>
              <a:rPr lang="en-US" sz="2400" dirty="0"/>
              <a:t>environment in which those skills can be developed.</a:t>
            </a:r>
          </a:p>
          <a:p>
            <a:r>
              <a:rPr lang="en-US" sz="2400" dirty="0"/>
              <a:t>Families </a:t>
            </a:r>
            <a:r>
              <a:rPr lang="en-US" sz="2400" u="sng" dirty="0"/>
              <a:t>teach</a:t>
            </a:r>
            <a:r>
              <a:rPr lang="en-US" sz="2400" dirty="0"/>
              <a:t>, </a:t>
            </a:r>
            <a:r>
              <a:rPr lang="en-US" sz="2400" u="sng" dirty="0"/>
              <a:t>train</a:t>
            </a:r>
            <a:r>
              <a:rPr lang="en-US" sz="2400" dirty="0"/>
              <a:t>, and </a:t>
            </a:r>
            <a:r>
              <a:rPr lang="en-US" sz="2400" u="sng" dirty="0"/>
              <a:t>provide</a:t>
            </a:r>
            <a:r>
              <a:rPr lang="en-US" sz="2400" dirty="0"/>
              <a:t> examples of how the standards of the society apply to individual lives.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8971" y="2792565"/>
            <a:ext cx="2402003" cy="1705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84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Questions…discuss in small groups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Why is it important that families carry out the role of socialization of children?</a:t>
            </a:r>
          </a:p>
          <a:p>
            <a:r>
              <a:rPr lang="en-US" sz="2400" dirty="0"/>
              <a:t>What will happen to a society if family does not carry out this role?</a:t>
            </a:r>
          </a:p>
          <a:p>
            <a:r>
              <a:rPr lang="en-US" sz="2400" dirty="0"/>
              <a:t>How would you feel if a government agency took over the major responsibility of raising children? How would that approach impact society?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10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Physical Needs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605571"/>
          </a:xfrm>
        </p:spPr>
        <p:txBody>
          <a:bodyPr/>
          <a:lstStyle/>
          <a:p>
            <a:r>
              <a:rPr lang="en-US" sz="2400" dirty="0"/>
              <a:t>The family is </a:t>
            </a:r>
            <a:r>
              <a:rPr lang="en-US" sz="2400" u="sng" dirty="0"/>
              <a:t>responsible</a:t>
            </a:r>
            <a:r>
              <a:rPr lang="en-US" sz="2400" dirty="0"/>
              <a:t> for providing care and protection for family members. (i.e. </a:t>
            </a:r>
            <a:r>
              <a:rPr lang="en-US" sz="2400" u="sng" dirty="0"/>
              <a:t>food</a:t>
            </a:r>
            <a:r>
              <a:rPr lang="en-US" sz="2400" dirty="0"/>
              <a:t>, </a:t>
            </a:r>
            <a:r>
              <a:rPr lang="en-US" sz="2400" u="sng" dirty="0"/>
              <a:t>clothing</a:t>
            </a:r>
            <a:r>
              <a:rPr lang="en-US" sz="2400" dirty="0"/>
              <a:t>, </a:t>
            </a:r>
            <a:r>
              <a:rPr lang="en-US" sz="2400" u="sng" dirty="0"/>
              <a:t>shelter</a:t>
            </a:r>
            <a:r>
              <a:rPr lang="en-US" sz="2400" dirty="0"/>
              <a:t>, and protection from </a:t>
            </a:r>
            <a:r>
              <a:rPr lang="en-US" sz="2400" u="sng" dirty="0"/>
              <a:t>harm</a:t>
            </a:r>
            <a:r>
              <a:rPr lang="en-US" sz="2400" dirty="0"/>
              <a:t>, </a:t>
            </a:r>
            <a:r>
              <a:rPr lang="en-US" sz="2400" u="sng" dirty="0"/>
              <a:t>injury</a:t>
            </a:r>
            <a:r>
              <a:rPr lang="en-US" sz="2400" dirty="0"/>
              <a:t> and </a:t>
            </a:r>
            <a:r>
              <a:rPr lang="en-US" sz="2400" u="sng" dirty="0"/>
              <a:t>disease</a:t>
            </a:r>
            <a:r>
              <a:rPr lang="en-US" sz="2400" dirty="0"/>
              <a:t>.)</a:t>
            </a:r>
          </a:p>
          <a:p>
            <a:r>
              <a:rPr lang="en-US" sz="2400" dirty="0"/>
              <a:t>Inside the home, physical needs are satisfied by </a:t>
            </a:r>
            <a:r>
              <a:rPr lang="en-US" sz="2400" u="sng" dirty="0"/>
              <a:t>accomplishing</a:t>
            </a:r>
            <a:r>
              <a:rPr lang="en-US" sz="2400" dirty="0"/>
              <a:t> certain tasks, such as cooking, cleaning, providing transportation, shopping, and more.</a:t>
            </a:r>
          </a:p>
          <a:p>
            <a:r>
              <a:rPr lang="en-US" sz="2400" dirty="0"/>
              <a:t>With the cooperation of all members, families will have </a:t>
            </a:r>
            <a:r>
              <a:rPr lang="en-US" sz="2400" u="sng" dirty="0"/>
              <a:t>greater</a:t>
            </a:r>
            <a:r>
              <a:rPr lang="en-US" sz="2400" dirty="0"/>
              <a:t> success in fulfilling this function.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20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Emotional Needs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25656" y="2285999"/>
            <a:ext cx="8825659" cy="4852219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Members  of a family </a:t>
            </a:r>
            <a:r>
              <a:rPr lang="en-US" sz="2400" u="sng" dirty="0"/>
              <a:t>provide</a:t>
            </a:r>
            <a:r>
              <a:rPr lang="en-US" sz="2400" dirty="0"/>
              <a:t> companionship for one another.</a:t>
            </a:r>
          </a:p>
          <a:p>
            <a:r>
              <a:rPr lang="en-US" sz="2400" dirty="0"/>
              <a:t>Through these close, intimate </a:t>
            </a:r>
            <a:r>
              <a:rPr lang="en-US" sz="2400" u="sng" dirty="0"/>
              <a:t>relationships</a:t>
            </a:r>
            <a:r>
              <a:rPr lang="en-US" sz="2400" dirty="0"/>
              <a:t>, each member’s emotional needs are </a:t>
            </a:r>
            <a:r>
              <a:rPr lang="en-US" sz="2400" u="sng" dirty="0"/>
              <a:t>met</a:t>
            </a:r>
            <a:r>
              <a:rPr lang="en-US" sz="2400" dirty="0"/>
              <a:t>.</a:t>
            </a:r>
          </a:p>
          <a:p>
            <a:r>
              <a:rPr lang="en-US" sz="2400" dirty="0"/>
              <a:t>To develop strong ties, family members need to </a:t>
            </a:r>
            <a:r>
              <a:rPr lang="en-US" sz="2400" u="sng" dirty="0"/>
              <a:t>spend</a:t>
            </a:r>
            <a:r>
              <a:rPr lang="en-US" sz="2400" dirty="0"/>
              <a:t> </a:t>
            </a:r>
            <a:r>
              <a:rPr lang="en-US" sz="2400" u="sng" dirty="0"/>
              <a:t>time</a:t>
            </a:r>
            <a:r>
              <a:rPr lang="en-US" sz="2400" dirty="0"/>
              <a:t> together talking, listening, resolving disagreements, and </a:t>
            </a:r>
            <a:r>
              <a:rPr lang="en-US" sz="2400" u="sng" dirty="0"/>
              <a:t>taking part </a:t>
            </a:r>
            <a:r>
              <a:rPr lang="en-US" sz="2400" dirty="0"/>
              <a:t>in family activities.</a:t>
            </a:r>
          </a:p>
          <a:p>
            <a:r>
              <a:rPr lang="en-US" sz="2400" dirty="0"/>
              <a:t>If technology fills too much of a child’s time, quality family relationship will not develop. Children also need to be </a:t>
            </a:r>
            <a:r>
              <a:rPr lang="en-US" sz="2400" u="sng" dirty="0"/>
              <a:t>showing</a:t>
            </a:r>
            <a:r>
              <a:rPr lang="en-US" sz="2400" dirty="0"/>
              <a:t> love and affection for each other while they are working and/or playing together. This will foster the growth of close </a:t>
            </a:r>
            <a:r>
              <a:rPr lang="en-US" sz="2400" u="sng" dirty="0"/>
              <a:t>relationships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67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Influencing Roles in Society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286000"/>
            <a:ext cx="8825659" cy="4572000"/>
          </a:xfrm>
        </p:spPr>
        <p:txBody>
          <a:bodyPr>
            <a:normAutofit/>
          </a:bodyPr>
          <a:lstStyle/>
          <a:p>
            <a:r>
              <a:rPr lang="en-US" sz="2000" dirty="0"/>
              <a:t>Your family has a huge </a:t>
            </a:r>
            <a:r>
              <a:rPr lang="en-US" sz="2000" u="sng" dirty="0"/>
              <a:t>influence</a:t>
            </a:r>
            <a:r>
              <a:rPr lang="en-US" sz="2000" dirty="0"/>
              <a:t> in the place you take in society.</a:t>
            </a:r>
          </a:p>
          <a:p>
            <a:r>
              <a:rPr lang="en-US" sz="2000" dirty="0"/>
              <a:t>They may influence the educational path you choose and the career you eventually pursue. The family </a:t>
            </a:r>
            <a:r>
              <a:rPr lang="en-US" sz="2000" u="sng" dirty="0"/>
              <a:t>affects</a:t>
            </a:r>
            <a:r>
              <a:rPr lang="en-US" sz="2000" dirty="0"/>
              <a:t> your role in the future adult you will become in the workplace.</a:t>
            </a:r>
          </a:p>
          <a:p>
            <a:r>
              <a:rPr lang="en-US" sz="2000" dirty="0"/>
              <a:t>Your family gives you your “Cultural </a:t>
            </a:r>
            <a:r>
              <a:rPr lang="en-US" sz="2000" u="sng" dirty="0"/>
              <a:t>Identity</a:t>
            </a:r>
            <a:r>
              <a:rPr lang="en-US" sz="2000" dirty="0"/>
              <a:t>”. This is the way you see yourself as a member of your specific cultural group.</a:t>
            </a:r>
          </a:p>
          <a:p>
            <a:pPr lvl="1"/>
            <a:r>
              <a:rPr lang="en-US" sz="2000" dirty="0"/>
              <a:t>Through your parents, you inherit </a:t>
            </a:r>
            <a:r>
              <a:rPr lang="en-US" sz="2000" u="sng" dirty="0"/>
              <a:t>physical traits </a:t>
            </a:r>
            <a:r>
              <a:rPr lang="en-US" sz="2000" dirty="0"/>
              <a:t>unique to their cultural background. </a:t>
            </a:r>
          </a:p>
          <a:p>
            <a:pPr lvl="1"/>
            <a:r>
              <a:rPr lang="en-US" sz="2000" dirty="0"/>
              <a:t>Your </a:t>
            </a:r>
            <a:r>
              <a:rPr lang="en-US" sz="2000" u="sng" dirty="0"/>
              <a:t>religious beliefs </a:t>
            </a:r>
            <a:r>
              <a:rPr lang="en-US" sz="2000" dirty="0"/>
              <a:t>are also influenced by your family</a:t>
            </a:r>
          </a:p>
          <a:p>
            <a:pPr lvl="1"/>
            <a:r>
              <a:rPr lang="en-US" sz="2000" dirty="0"/>
              <a:t>Families can also influence your </a:t>
            </a:r>
            <a:r>
              <a:rPr lang="en-US" sz="2000" u="sng" dirty="0"/>
              <a:t>customs</a:t>
            </a:r>
            <a:r>
              <a:rPr lang="en-US" sz="2000" dirty="0"/>
              <a:t> and traditions</a:t>
            </a:r>
          </a:p>
        </p:txBody>
      </p:sp>
    </p:spTree>
    <p:extLst>
      <p:ext uri="{BB962C8B-B14F-4D97-AF65-F5344CB8AC3E}">
        <p14:creationId xmlns:p14="http://schemas.microsoft.com/office/powerpoint/2010/main" val="427224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(continued…)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Your family also influences your personal </a:t>
            </a:r>
            <a:r>
              <a:rPr lang="en-US" sz="2400" u="sng" dirty="0"/>
              <a:t>roles </a:t>
            </a:r>
            <a:r>
              <a:rPr lang="en-US" sz="2400" dirty="0"/>
              <a:t>and the </a:t>
            </a:r>
            <a:r>
              <a:rPr lang="en-US" sz="2400" u="sng" dirty="0"/>
              <a:t>expectations</a:t>
            </a:r>
            <a:r>
              <a:rPr lang="en-US" sz="2400" dirty="0"/>
              <a:t> that go with them.</a:t>
            </a:r>
          </a:p>
          <a:p>
            <a:pPr lvl="1"/>
            <a:r>
              <a:rPr lang="en-US" sz="2400" dirty="0"/>
              <a:t>Ex: Currently, you have the role of a son or daughter. The expectations for that role changed as you grew from infancy through childhood into adolescence. They will continue to change as you become an adult.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8458" y="390583"/>
            <a:ext cx="2422155" cy="187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562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500" y="628893"/>
            <a:ext cx="10897689" cy="1169925"/>
          </a:xfrm>
        </p:spPr>
        <p:txBody>
          <a:bodyPr/>
          <a:lstStyle/>
          <a:p>
            <a:r>
              <a:rPr lang="en-US" sz="2800" dirty="0"/>
              <a:t>Questions….copy questions and answers. Hand in when finished.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500" y="2070252"/>
            <a:ext cx="9674155" cy="4395864"/>
          </a:xfrm>
        </p:spPr>
        <p:txBody>
          <a:bodyPr>
            <a:noAutofit/>
          </a:bodyPr>
          <a:lstStyle/>
          <a:p>
            <a:r>
              <a:rPr lang="en-US" dirty="0"/>
              <a:t>1. How would you describe the work related to maintaining the family? How is it similar to and different from that in colonial times? (6 pts)</a:t>
            </a:r>
          </a:p>
          <a:p>
            <a:r>
              <a:rPr lang="en-US" dirty="0"/>
              <a:t>2. Do all families have the same success in meeting the physical needs of family members? (2 pts)</a:t>
            </a:r>
          </a:p>
          <a:p>
            <a:r>
              <a:rPr lang="en-US" dirty="0"/>
              <a:t>3. How do close relationships help a family stimulate the growth and development of children? (2 pts)</a:t>
            </a:r>
          </a:p>
          <a:p>
            <a:r>
              <a:rPr lang="en-US" dirty="0"/>
              <a:t>4. How might your family influence the goals you reach in the future? (2 pts)</a:t>
            </a:r>
          </a:p>
          <a:p>
            <a:r>
              <a:rPr lang="en-US" dirty="0"/>
              <a:t>5. How does work in the technological age impact the development of close intimate relationships in the family? (2 pts)</a:t>
            </a:r>
          </a:p>
          <a:p>
            <a:r>
              <a:rPr lang="en-US" dirty="0"/>
              <a:t>6. Why is the family a key factor in the development of a child’s emotions? (2 pts)</a:t>
            </a:r>
          </a:p>
          <a:p>
            <a:r>
              <a:rPr lang="en-US" dirty="0"/>
              <a:t>7. What family environment is important in order for this growth and development to take place? (2 pts)</a:t>
            </a:r>
          </a:p>
        </p:txBody>
      </p:sp>
    </p:spTree>
    <p:extLst>
      <p:ext uri="{BB962C8B-B14F-4D97-AF65-F5344CB8AC3E}">
        <p14:creationId xmlns:p14="http://schemas.microsoft.com/office/powerpoint/2010/main" val="9356375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rection Ion">
  <a:themeElements>
    <a:clrScheme name="Direction 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Direction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rection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1668</TotalTime>
  <Words>642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Direction Ion</vt:lpstr>
      <vt:lpstr>Functions of the family</vt:lpstr>
      <vt:lpstr>Socializing children</vt:lpstr>
      <vt:lpstr>Questions…discuss in small groups</vt:lpstr>
      <vt:lpstr>Meeting Physical Needs</vt:lpstr>
      <vt:lpstr>Meeting Emotional Needs</vt:lpstr>
      <vt:lpstr>Influencing Roles in Society</vt:lpstr>
      <vt:lpstr>(continued…)</vt:lpstr>
      <vt:lpstr>Questions….copy questions and answers. Hand in when finished. </vt:lpstr>
    </vt:vector>
  </TitlesOfParts>
  <Company>Anglophone South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of the family</dc:title>
  <dc:creator>Savoie, Carole (ASD-N)</dc:creator>
  <cp:lastModifiedBy>Levesque Godin, Elaine (ASD-N)</cp:lastModifiedBy>
  <cp:revision>25</cp:revision>
  <cp:lastPrinted>2018-02-12T15:24:06Z</cp:lastPrinted>
  <dcterms:created xsi:type="dcterms:W3CDTF">2015-01-20T17:24:16Z</dcterms:created>
  <dcterms:modified xsi:type="dcterms:W3CDTF">2020-02-11T19:14:17Z</dcterms:modified>
</cp:coreProperties>
</file>