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65" r:id="rId13"/>
    <p:sldId id="266" r:id="rId14"/>
    <p:sldId id="274" r:id="rId15"/>
    <p:sldId id="267" r:id="rId16"/>
    <p:sldId id="268" r:id="rId17"/>
    <p:sldId id="275" r:id="rId18"/>
    <p:sldId id="269" r:id="rId19"/>
    <p:sldId id="276" r:id="rId20"/>
    <p:sldId id="270" r:id="rId21"/>
    <p:sldId id="271" r:id="rId22"/>
    <p:sldId id="277" r:id="rId23"/>
    <p:sldId id="279" r:id="rId24"/>
    <p:sldId id="278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5" autoAdjust="0"/>
    <p:restoredTop sz="94660"/>
  </p:normalViewPr>
  <p:slideViewPr>
    <p:cSldViewPr snapToGrid="0">
      <p:cViewPr varScale="1">
        <p:scale>
          <a:sx n="35" d="100"/>
          <a:sy n="35" d="100"/>
        </p:scale>
        <p:origin x="54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C9403-49BD-4FD7-9199-607FEB8C8333}" type="datetimeFigureOut">
              <a:rPr lang="en-CA" smtClean="0"/>
              <a:t>2020-02-17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C0CB2-EDE7-4A78-9AFB-8E60E5CBC6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142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0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5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1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9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700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3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50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3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0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2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0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FF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90692-A9E4-46D4-ADD3-574AC62779B9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6E30C1-A893-41FE-A091-F8268F72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1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Structures - MASTER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– 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1709" y="624110"/>
            <a:ext cx="9952903" cy="1280890"/>
          </a:xfrm>
        </p:spPr>
        <p:txBody>
          <a:bodyPr/>
          <a:lstStyle/>
          <a:p>
            <a:r>
              <a:rPr lang="en-US" b="1" dirty="0" smtClean="0"/>
              <a:t>Support Resources for Single-Parent Families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51709" y="1264554"/>
            <a:ext cx="9199418" cy="559344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Many single-parent families turn to </a:t>
            </a:r>
            <a:r>
              <a:rPr lang="en-US" sz="2800" b="1" u="sng" dirty="0" smtClean="0"/>
              <a:t>outside sources</a:t>
            </a:r>
            <a:r>
              <a:rPr lang="en-US" sz="2800" b="1" dirty="0" smtClean="0"/>
              <a:t> to seek help in managing all their responsibilities.</a:t>
            </a:r>
          </a:p>
          <a:p>
            <a:r>
              <a:rPr lang="en-US" sz="2800" b="1" dirty="0" smtClean="0"/>
              <a:t>Assistance and support is often available at the </a:t>
            </a:r>
            <a:r>
              <a:rPr lang="en-US" sz="2800" b="1" u="sng" dirty="0" smtClean="0"/>
              <a:t>community social service organizations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businesses</a:t>
            </a:r>
            <a:r>
              <a:rPr lang="en-US" sz="2800" b="1" dirty="0" smtClean="0"/>
              <a:t>, and </a:t>
            </a:r>
            <a:r>
              <a:rPr lang="en-US" sz="2800" b="1" u="sng" dirty="0" smtClean="0"/>
              <a:t>religious</a:t>
            </a:r>
            <a:r>
              <a:rPr lang="en-US" sz="2800" b="1" dirty="0" smtClean="0"/>
              <a:t> organizations.</a:t>
            </a:r>
          </a:p>
          <a:p>
            <a:r>
              <a:rPr lang="en-US" sz="2800" b="1" dirty="0" smtClean="0"/>
              <a:t>Sometimes, the </a:t>
            </a:r>
            <a:r>
              <a:rPr lang="en-US" sz="2800" b="1" u="sng" dirty="0" smtClean="0"/>
              <a:t>absent</a:t>
            </a:r>
            <a:r>
              <a:rPr lang="en-US" sz="2800" b="1" dirty="0" smtClean="0"/>
              <a:t> parent can help with </a:t>
            </a:r>
            <a:r>
              <a:rPr lang="en-US" sz="2800" b="1" u="sng" dirty="0" smtClean="0"/>
              <a:t>finances</a:t>
            </a:r>
            <a:r>
              <a:rPr lang="en-US" sz="2800" b="1" dirty="0" smtClean="0"/>
              <a:t> or with </a:t>
            </a:r>
            <a:r>
              <a:rPr lang="en-US" sz="2800" b="1" u="sng" dirty="0" smtClean="0"/>
              <a:t>child care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Other family members or </a:t>
            </a:r>
            <a:r>
              <a:rPr lang="en-US" sz="2800" b="1" u="sng" dirty="0" smtClean="0"/>
              <a:t>friends</a:t>
            </a:r>
            <a:r>
              <a:rPr lang="en-US" sz="2800" b="1" dirty="0" smtClean="0"/>
              <a:t> become great </a:t>
            </a:r>
            <a:r>
              <a:rPr lang="en-US" sz="2800" b="1" u="sng" dirty="0" smtClean="0"/>
              <a:t>supporters</a:t>
            </a:r>
            <a:r>
              <a:rPr lang="en-US" sz="2800" b="1" dirty="0" smtClean="0"/>
              <a:t> for a single-parent. They can also play a big role in the lives of the </a:t>
            </a:r>
            <a:r>
              <a:rPr lang="en-US" sz="2800" b="1" u="sng" dirty="0" smtClean="0"/>
              <a:t>children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1567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3107" y="624110"/>
            <a:ext cx="8911687" cy="844472"/>
          </a:xfrm>
        </p:spPr>
        <p:txBody>
          <a:bodyPr/>
          <a:lstStyle/>
          <a:p>
            <a:r>
              <a:rPr lang="en-US" b="1" dirty="0" smtClean="0"/>
              <a:t>Questions….to discuss in small groups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3107" y="1468582"/>
            <a:ext cx="9128020" cy="498763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What are the unique parenting challenges in a single-parent family?</a:t>
            </a:r>
          </a:p>
          <a:p>
            <a:r>
              <a:rPr lang="en-US" sz="2400" b="1" dirty="0" smtClean="0"/>
              <a:t>Research indicates that children in single-parent families receive less attention and less supervision than children with two parents in the home. Why do you think that is?</a:t>
            </a:r>
          </a:p>
          <a:p>
            <a:r>
              <a:rPr lang="en-US" sz="2400" b="1" dirty="0" smtClean="0"/>
              <a:t>How does maturity on the part of both biological parents help the single-parent family meet all the functions of a family?</a:t>
            </a:r>
          </a:p>
          <a:p>
            <a:r>
              <a:rPr lang="en-US" sz="2400" b="1" dirty="0" smtClean="0"/>
              <a:t>What strategies can a single parent use to help carry out the functions of a family?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30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07175" y="185960"/>
            <a:ext cx="8911687" cy="1280890"/>
          </a:xfrm>
        </p:spPr>
        <p:txBody>
          <a:bodyPr/>
          <a:lstStyle/>
          <a:p>
            <a:r>
              <a:rPr lang="en-US" b="1" dirty="0" smtClean="0"/>
              <a:t>The Stepfamily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39922" y="1146627"/>
            <a:ext cx="8915400" cy="48493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Often, single-parents seek new </a:t>
            </a:r>
            <a:r>
              <a:rPr lang="en-US" sz="2800" b="1" u="sng" dirty="0" smtClean="0"/>
              <a:t>partner</a:t>
            </a:r>
            <a:r>
              <a:rPr lang="en-US" sz="2800" b="1" dirty="0" smtClean="0"/>
              <a:t>. When they join in marriage, a stepfamily is formed.</a:t>
            </a:r>
          </a:p>
          <a:p>
            <a:r>
              <a:rPr lang="en-US" sz="2800" b="1" dirty="0" smtClean="0"/>
              <a:t>A stepfamily consists in: a husband and a wife, one or both of whom have been </a:t>
            </a:r>
            <a:r>
              <a:rPr lang="en-US" sz="2800" b="1" u="sng" dirty="0" smtClean="0"/>
              <a:t>married</a:t>
            </a:r>
            <a:r>
              <a:rPr lang="en-US" sz="2800" b="1" dirty="0" smtClean="0"/>
              <a:t> before. It also includes </a:t>
            </a:r>
            <a:r>
              <a:rPr lang="en-US" sz="2800" b="1" u="sng" dirty="0" smtClean="0"/>
              <a:t>children</a:t>
            </a:r>
            <a:r>
              <a:rPr lang="en-US" sz="2800" b="1" dirty="0" smtClean="0"/>
              <a:t> from one of more previous marriages.</a:t>
            </a:r>
          </a:p>
          <a:p>
            <a:r>
              <a:rPr lang="en-US" sz="2800" b="1" dirty="0" smtClean="0"/>
              <a:t>Advantage: two parents </a:t>
            </a:r>
            <a:r>
              <a:rPr lang="en-US" sz="2800" b="1" u="sng" dirty="0" smtClean="0"/>
              <a:t>working</a:t>
            </a:r>
            <a:r>
              <a:rPr lang="en-US" sz="2800" b="1" dirty="0" smtClean="0"/>
              <a:t> together to fill the parenting role and maintain the home.</a:t>
            </a:r>
          </a:p>
          <a:p>
            <a:r>
              <a:rPr lang="en-US" sz="2800" b="1" dirty="0" smtClean="0"/>
              <a:t>Children have access to </a:t>
            </a:r>
            <a:r>
              <a:rPr lang="en-US" sz="2800" b="1" u="sng" dirty="0" smtClean="0"/>
              <a:t>more resources</a:t>
            </a:r>
            <a:r>
              <a:rPr lang="en-US" sz="2800" b="1" dirty="0" smtClean="0"/>
              <a:t>. They have both a male and a female </a:t>
            </a:r>
            <a:r>
              <a:rPr lang="en-US" sz="2800" b="1" u="sng" dirty="0" smtClean="0"/>
              <a:t>role model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46" y="2427517"/>
            <a:ext cx="2677176" cy="179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3943" y="485564"/>
            <a:ext cx="8911687" cy="945029"/>
          </a:xfrm>
        </p:spPr>
        <p:txBody>
          <a:bodyPr/>
          <a:lstStyle/>
          <a:p>
            <a:r>
              <a:rPr lang="en-US" b="1" dirty="0" smtClean="0"/>
              <a:t>(continued…)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0230" y="1030926"/>
            <a:ext cx="8915400" cy="582707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Relationships with stepparents </a:t>
            </a:r>
            <a:r>
              <a:rPr lang="en-US" sz="3200" b="1" u="sng" dirty="0" smtClean="0"/>
              <a:t>take time </a:t>
            </a:r>
            <a:r>
              <a:rPr lang="en-US" sz="3200" b="1" dirty="0" smtClean="0"/>
              <a:t>to develop, but can be the source of love, affection, encouragement, and understanding.</a:t>
            </a:r>
          </a:p>
          <a:p>
            <a:r>
              <a:rPr lang="en-US" sz="3200" b="1" dirty="0" smtClean="0"/>
              <a:t>The stepfamily is the </a:t>
            </a:r>
            <a:r>
              <a:rPr lang="en-US" sz="3200" b="1" u="sng" dirty="0" smtClean="0"/>
              <a:t>most complex </a:t>
            </a:r>
            <a:r>
              <a:rPr lang="en-US" sz="3200" b="1" dirty="0" smtClean="0"/>
              <a:t>family structure. Two different structures combine to make a new family unit, creating new family roles. </a:t>
            </a:r>
          </a:p>
          <a:p>
            <a:r>
              <a:rPr lang="en-US" sz="3200" b="1" dirty="0" smtClean="0"/>
              <a:t>These include the </a:t>
            </a:r>
            <a:r>
              <a:rPr lang="en-US" sz="3200" b="1" u="sng" dirty="0" smtClean="0"/>
              <a:t>role</a:t>
            </a:r>
            <a:r>
              <a:rPr lang="en-US" sz="3200" b="1" dirty="0" smtClean="0"/>
              <a:t> of a newly married husband and wife as well as stepparent and stepchild.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3168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Questions….Write questions and answers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In what ways does the combining of two families help the parents fulfill the functions of the family?</a:t>
            </a:r>
          </a:p>
          <a:p>
            <a:r>
              <a:rPr lang="en-US" sz="3200" b="1" dirty="0" smtClean="0"/>
              <a:t>Why is a “Stepfamily” a more complex structure?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1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3943" y="303887"/>
            <a:ext cx="8911687" cy="640445"/>
          </a:xfrm>
        </p:spPr>
        <p:txBody>
          <a:bodyPr/>
          <a:lstStyle/>
          <a:p>
            <a:r>
              <a:rPr lang="en-US" b="1" dirty="0" smtClean="0"/>
              <a:t>The Extended Family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4741" y="944332"/>
            <a:ext cx="9219331" cy="559344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 this type of family, </a:t>
            </a:r>
            <a:r>
              <a:rPr lang="en-US" sz="2800" b="1" u="sng" dirty="0" smtClean="0"/>
              <a:t>several </a:t>
            </a:r>
            <a:r>
              <a:rPr lang="en-US" sz="2800" b="1" dirty="0" smtClean="0"/>
              <a:t>generations of one family live together, </a:t>
            </a:r>
            <a:r>
              <a:rPr lang="en-US" sz="2800" b="1" u="sng" dirty="0" smtClean="0"/>
              <a:t>sharing</a:t>
            </a:r>
            <a:r>
              <a:rPr lang="en-US" sz="2800" b="1" dirty="0" smtClean="0"/>
              <a:t> the home and family activities.</a:t>
            </a:r>
          </a:p>
          <a:p>
            <a:r>
              <a:rPr lang="en-US" sz="2800" b="1" dirty="0" smtClean="0"/>
              <a:t>This structure is much </a:t>
            </a:r>
            <a:r>
              <a:rPr lang="en-US" sz="2800" b="1" u="sng" dirty="0" smtClean="0"/>
              <a:t>more common </a:t>
            </a:r>
            <a:r>
              <a:rPr lang="en-US" sz="2800" b="1" dirty="0" smtClean="0"/>
              <a:t>in other countries.</a:t>
            </a:r>
          </a:p>
          <a:p>
            <a:r>
              <a:rPr lang="en-US" sz="2800" b="1" dirty="0" smtClean="0"/>
              <a:t>Benefits: as children interact with older family members, they learn to </a:t>
            </a:r>
            <a:r>
              <a:rPr lang="en-US" sz="2800" b="1" u="sng" dirty="0" smtClean="0"/>
              <a:t>trust</a:t>
            </a:r>
            <a:r>
              <a:rPr lang="en-US" sz="2800" b="1" dirty="0" smtClean="0"/>
              <a:t> and </a:t>
            </a:r>
            <a:r>
              <a:rPr lang="en-US" sz="2800" b="1" u="sng" dirty="0" smtClean="0"/>
              <a:t>appreciate</a:t>
            </a:r>
            <a:r>
              <a:rPr lang="en-US" sz="2800" b="1" dirty="0" smtClean="0"/>
              <a:t> them more. Older members gain a </a:t>
            </a:r>
            <a:r>
              <a:rPr lang="en-US" sz="2800" b="1" u="sng" dirty="0" smtClean="0"/>
              <a:t>respected</a:t>
            </a:r>
            <a:r>
              <a:rPr lang="en-US" sz="2800" b="1" dirty="0" smtClean="0"/>
              <a:t> position in the family and they can offer </a:t>
            </a:r>
            <a:r>
              <a:rPr lang="en-US" sz="2800" b="1" u="sng" dirty="0" smtClean="0"/>
              <a:t>experience</a:t>
            </a:r>
            <a:r>
              <a:rPr lang="en-US" sz="2800" b="1" dirty="0" smtClean="0"/>
              <a:t> in childrearing and </a:t>
            </a:r>
            <a:r>
              <a:rPr lang="en-US" sz="2800" b="1" u="sng" dirty="0" smtClean="0"/>
              <a:t>participate</a:t>
            </a:r>
            <a:r>
              <a:rPr lang="en-US" sz="2800" b="1" dirty="0" smtClean="0"/>
              <a:t> in family activities.</a:t>
            </a:r>
          </a:p>
          <a:p>
            <a:r>
              <a:rPr lang="en-US" sz="2800" b="1" dirty="0" smtClean="0"/>
              <a:t>Can be </a:t>
            </a:r>
            <a:r>
              <a:rPr lang="en-US" sz="2800" b="1" u="sng" dirty="0" smtClean="0"/>
              <a:t>formed</a:t>
            </a:r>
            <a:r>
              <a:rPr lang="en-US" sz="2800" b="1" dirty="0" smtClean="0"/>
              <a:t> in different ways: the “modified-extended family” where </a:t>
            </a:r>
            <a:r>
              <a:rPr lang="en-US" sz="2800" b="1" u="sng" dirty="0" smtClean="0"/>
              <a:t>relatives</a:t>
            </a:r>
            <a:r>
              <a:rPr lang="en-US" sz="2800" b="1" dirty="0" smtClean="0"/>
              <a:t> live near one another, but not with one another.</a:t>
            </a:r>
            <a:endParaRPr lang="en-US" sz="2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2" y="2475509"/>
            <a:ext cx="2712345" cy="180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1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6401" y="327435"/>
            <a:ext cx="8911687" cy="687834"/>
          </a:xfrm>
        </p:spPr>
        <p:txBody>
          <a:bodyPr/>
          <a:lstStyle/>
          <a:p>
            <a:r>
              <a:rPr lang="en-US" b="1" dirty="0" smtClean="0"/>
              <a:t>The Childless Family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5996" y="1015269"/>
            <a:ext cx="8915400" cy="542709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Consists of just a </a:t>
            </a:r>
            <a:r>
              <a:rPr lang="en-US" sz="2800" b="1" u="sng" dirty="0" smtClean="0"/>
              <a:t>husband</a:t>
            </a:r>
            <a:r>
              <a:rPr lang="en-US" sz="2800" b="1" dirty="0" smtClean="0"/>
              <a:t> and a </a:t>
            </a:r>
            <a:r>
              <a:rPr lang="en-US" sz="2800" b="1" u="sng" dirty="0" smtClean="0"/>
              <a:t>wife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Their reasons for remaining childless vary. They may </a:t>
            </a:r>
            <a:r>
              <a:rPr lang="en-US" sz="2800" b="1" u="sng" dirty="0" smtClean="0"/>
              <a:t>delay</a:t>
            </a:r>
            <a:r>
              <a:rPr lang="en-US" sz="2800" b="1" dirty="0" smtClean="0"/>
              <a:t> having children, be </a:t>
            </a:r>
            <a:r>
              <a:rPr lang="en-US" sz="2800" b="1" u="sng" dirty="0" smtClean="0"/>
              <a:t>unable</a:t>
            </a:r>
            <a:r>
              <a:rPr lang="en-US" sz="2800" b="1" dirty="0" smtClean="0"/>
              <a:t> to have children, or plan to </a:t>
            </a:r>
            <a:r>
              <a:rPr lang="en-US" sz="2800" b="1" u="sng" dirty="0" smtClean="0"/>
              <a:t>never </a:t>
            </a:r>
            <a:r>
              <a:rPr lang="en-US" sz="2800" b="1" dirty="0" smtClean="0"/>
              <a:t>have children.</a:t>
            </a:r>
          </a:p>
          <a:p>
            <a:r>
              <a:rPr lang="en-US" sz="2800" b="1" dirty="0" smtClean="0"/>
              <a:t>This structure has </a:t>
            </a:r>
            <a:r>
              <a:rPr lang="en-US" sz="2800" b="1" u="sng" dirty="0" smtClean="0"/>
              <a:t>great financial </a:t>
            </a:r>
            <a:r>
              <a:rPr lang="en-US" sz="2800" b="1" dirty="0" smtClean="0"/>
              <a:t>resources as they do not have the expenses that go with child-rearing. </a:t>
            </a:r>
          </a:p>
          <a:p>
            <a:r>
              <a:rPr lang="en-US" sz="2800" b="1" dirty="0" smtClean="0"/>
              <a:t>Both </a:t>
            </a:r>
            <a:r>
              <a:rPr lang="en-US" sz="2800" b="1" u="sng" dirty="0" smtClean="0"/>
              <a:t>adults</a:t>
            </a:r>
            <a:r>
              <a:rPr lang="en-US" sz="2800" b="1" dirty="0" smtClean="0"/>
              <a:t> often work.</a:t>
            </a:r>
          </a:p>
          <a:p>
            <a:r>
              <a:rPr lang="en-US" sz="2800" b="1" dirty="0" smtClean="0"/>
              <a:t>Spouses tend to </a:t>
            </a:r>
            <a:r>
              <a:rPr lang="en-US" sz="2800" b="1" u="sng" dirty="0" smtClean="0"/>
              <a:t>share</a:t>
            </a:r>
            <a:r>
              <a:rPr lang="en-US" sz="2800" b="1" dirty="0" smtClean="0"/>
              <a:t> their roles in the home, working together to reach their goals.</a:t>
            </a:r>
          </a:p>
          <a:p>
            <a:r>
              <a:rPr lang="en-US" sz="2800" b="1" dirty="0" smtClean="0"/>
              <a:t>Some choose to </a:t>
            </a:r>
            <a:r>
              <a:rPr lang="en-US" sz="2800" b="1" u="sng" dirty="0" smtClean="0"/>
              <a:t>devote</a:t>
            </a:r>
            <a:r>
              <a:rPr lang="en-US" sz="2800" b="1" dirty="0" smtClean="0"/>
              <a:t> some of their time to working with others’ children.</a:t>
            </a:r>
            <a:endParaRPr lang="en-US" sz="2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2500">
            <a:off x="9495041" y="405720"/>
            <a:ext cx="2553054" cy="15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17070" y="513274"/>
            <a:ext cx="8911687" cy="705926"/>
          </a:xfrm>
        </p:spPr>
        <p:txBody>
          <a:bodyPr/>
          <a:lstStyle/>
          <a:p>
            <a:r>
              <a:rPr lang="en-US" b="1" dirty="0" smtClean="0"/>
              <a:t>Question…to discuss in small groups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17070" y="1219200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does the childless structure carry out the functions associated with a family?</a:t>
            </a:r>
          </a:p>
          <a:p>
            <a:r>
              <a:rPr lang="en-US" sz="2800" b="1" dirty="0" smtClean="0"/>
              <a:t>In what ways can a community benefit from having concerned, caring adults who want to make a difference in the lives of children?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28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7689" y="354705"/>
            <a:ext cx="8911687" cy="698240"/>
          </a:xfrm>
        </p:spPr>
        <p:txBody>
          <a:bodyPr/>
          <a:lstStyle/>
          <a:p>
            <a:r>
              <a:rPr lang="en-US" b="1" dirty="0" smtClean="0"/>
              <a:t>The Adopting Family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8363" y="1264555"/>
            <a:ext cx="8147254" cy="543121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When children are </a:t>
            </a:r>
            <a:r>
              <a:rPr lang="en-US" sz="2400" b="1" u="sng" dirty="0" smtClean="0"/>
              <a:t>adopted</a:t>
            </a:r>
            <a:r>
              <a:rPr lang="en-US" sz="2400" b="1" dirty="0" smtClean="0"/>
              <a:t>, they may become part of a nuclear family, a stepfamily, or a single-parent family.</a:t>
            </a:r>
          </a:p>
          <a:p>
            <a:r>
              <a:rPr lang="en-US" sz="2400" b="1" dirty="0" smtClean="0"/>
              <a:t>Challenges to face:</a:t>
            </a:r>
          </a:p>
          <a:p>
            <a:pPr lvl="1"/>
            <a:r>
              <a:rPr lang="en-US" sz="2400" b="1" u="sng" dirty="0" smtClean="0"/>
              <a:t>Adjusting</a:t>
            </a:r>
            <a:r>
              <a:rPr lang="en-US" sz="2400" b="1" dirty="0" smtClean="0"/>
              <a:t> to their parenting roles</a:t>
            </a:r>
          </a:p>
          <a:p>
            <a:pPr lvl="1"/>
            <a:r>
              <a:rPr lang="en-US" sz="2400" b="1" dirty="0" smtClean="0"/>
              <a:t>Talking to the child about their </a:t>
            </a:r>
            <a:r>
              <a:rPr lang="en-US" sz="2400" b="1" u="sng" dirty="0" smtClean="0"/>
              <a:t>adoption</a:t>
            </a:r>
          </a:p>
          <a:p>
            <a:pPr lvl="1"/>
            <a:r>
              <a:rPr lang="en-US" sz="2400" b="1" dirty="0" smtClean="0"/>
              <a:t>Deciding </a:t>
            </a:r>
            <a:r>
              <a:rPr lang="en-US" sz="2400" b="1" u="sng" dirty="0" smtClean="0"/>
              <a:t>how to talk </a:t>
            </a:r>
            <a:r>
              <a:rPr lang="en-US" sz="2400" b="1" dirty="0" smtClean="0"/>
              <a:t>about the adoption</a:t>
            </a:r>
          </a:p>
          <a:p>
            <a:r>
              <a:rPr lang="en-US" sz="2400" b="1" dirty="0" smtClean="0"/>
              <a:t>Close relationships within the adopting family can help meet these </a:t>
            </a:r>
            <a:r>
              <a:rPr lang="en-US" sz="2400" b="1" u="sng" dirty="0" smtClean="0"/>
              <a:t>challenges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When strong marital relationship is </a:t>
            </a:r>
            <a:r>
              <a:rPr lang="en-US" sz="2400" b="1" u="sng" dirty="0" smtClean="0"/>
              <a:t>modelled</a:t>
            </a:r>
            <a:r>
              <a:rPr lang="en-US" sz="2400" b="1" dirty="0" smtClean="0"/>
              <a:t>, the children’s </a:t>
            </a:r>
            <a:r>
              <a:rPr lang="en-US" sz="2400" b="1" u="sng" dirty="0" smtClean="0"/>
              <a:t>esteem</a:t>
            </a:r>
            <a:r>
              <a:rPr lang="en-US" sz="2400" b="1" dirty="0" smtClean="0"/>
              <a:t> will be stronger and they will feel more secure.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617" y="0"/>
            <a:ext cx="2936383" cy="199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9782" y="558796"/>
            <a:ext cx="8911687" cy="1280890"/>
          </a:xfrm>
        </p:spPr>
        <p:txBody>
          <a:bodyPr/>
          <a:lstStyle/>
          <a:p>
            <a:r>
              <a:rPr lang="en-US" b="1" dirty="0" smtClean="0"/>
              <a:t>Question….discuss in small groups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36069" y="1545771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Why is it important to have strong, warm, and accepting adoptive families?</a:t>
            </a:r>
          </a:p>
          <a:p>
            <a:r>
              <a:rPr lang="en-US" sz="2400" b="1" dirty="0" smtClean="0"/>
              <a:t>What are the strengths of an adoptive family in meeting the functions of a family?</a:t>
            </a:r>
          </a:p>
          <a:p>
            <a:r>
              <a:rPr lang="en-US" sz="2400" b="1" dirty="0" smtClean="0"/>
              <a:t>What challenges may an adoptive family face in meeting the functions of a family?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577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42334" y="660969"/>
            <a:ext cx="8911687" cy="64044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Nuclear Family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7534" y="1791028"/>
            <a:ext cx="8915400" cy="444351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It’s the most </a:t>
            </a:r>
            <a:r>
              <a:rPr lang="en-US" sz="2800" b="1" u="sng" dirty="0" smtClean="0"/>
              <a:t>traditional</a:t>
            </a:r>
            <a:r>
              <a:rPr lang="en-US" sz="2800" b="1" dirty="0" smtClean="0"/>
              <a:t> structure of the family in society.</a:t>
            </a:r>
          </a:p>
          <a:p>
            <a:r>
              <a:rPr lang="en-US" sz="2800" b="1" dirty="0" smtClean="0"/>
              <a:t>It includes a </a:t>
            </a:r>
            <a:r>
              <a:rPr lang="en-US" sz="2800" b="1" u="sng" dirty="0" smtClean="0"/>
              <a:t>married couple </a:t>
            </a:r>
            <a:r>
              <a:rPr lang="en-US" sz="2800" b="1" dirty="0" smtClean="0"/>
              <a:t>and their </a:t>
            </a:r>
            <a:r>
              <a:rPr lang="en-US" sz="2800" b="1" u="sng" dirty="0" smtClean="0"/>
              <a:t>children </a:t>
            </a:r>
            <a:r>
              <a:rPr lang="en-US" sz="2800" b="1" dirty="0" smtClean="0"/>
              <a:t>(adopted or born into the family).</a:t>
            </a:r>
          </a:p>
          <a:p>
            <a:r>
              <a:rPr lang="en-US" sz="2800" b="1" dirty="0" smtClean="0"/>
              <a:t>Neither parents have </a:t>
            </a:r>
            <a:r>
              <a:rPr lang="en-US" sz="2800" b="1" u="sng" dirty="0" smtClean="0"/>
              <a:t>children</a:t>
            </a:r>
            <a:r>
              <a:rPr lang="en-US" sz="2800" b="1" dirty="0" smtClean="0"/>
              <a:t> from a previous marriage.</a:t>
            </a:r>
          </a:p>
          <a:p>
            <a:r>
              <a:rPr lang="en-US" sz="2800" b="1" dirty="0" smtClean="0"/>
              <a:t>It’s the </a:t>
            </a:r>
            <a:r>
              <a:rPr lang="en-US" sz="2800" b="1" u="sng" dirty="0" smtClean="0"/>
              <a:t>most supportive </a:t>
            </a:r>
            <a:r>
              <a:rPr lang="en-US" sz="2800" b="1" dirty="0" smtClean="0"/>
              <a:t>family structure for children.</a:t>
            </a:r>
          </a:p>
          <a:p>
            <a:r>
              <a:rPr lang="en-US" sz="2800" b="1" dirty="0" smtClean="0"/>
              <a:t>Most </a:t>
            </a:r>
            <a:r>
              <a:rPr lang="en-US" sz="2800" b="1" u="sng" dirty="0" smtClean="0"/>
              <a:t>activities</a:t>
            </a:r>
            <a:r>
              <a:rPr lang="en-US" sz="2800" b="1" dirty="0" smtClean="0"/>
              <a:t> center around the family and family goals.</a:t>
            </a:r>
          </a:p>
          <a:p>
            <a:endParaRPr lang="en-US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45" y="92277"/>
            <a:ext cx="2590569" cy="170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6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1653" y="319310"/>
            <a:ext cx="8911687" cy="845813"/>
          </a:xfrm>
        </p:spPr>
        <p:txBody>
          <a:bodyPr/>
          <a:lstStyle/>
          <a:p>
            <a:r>
              <a:rPr lang="en-US" b="1" dirty="0" smtClean="0"/>
              <a:t>The Dual-Career Family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96291" y="971158"/>
            <a:ext cx="10008321" cy="588684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Both husband and wife </a:t>
            </a:r>
            <a:r>
              <a:rPr lang="en-US" sz="2800" b="1" u="sng" dirty="0" smtClean="0"/>
              <a:t>pursue careers </a:t>
            </a:r>
            <a:r>
              <a:rPr lang="en-US" sz="2800" b="1" dirty="0" smtClean="0"/>
              <a:t>outside the home while maintaining their family roles.</a:t>
            </a:r>
          </a:p>
          <a:p>
            <a:r>
              <a:rPr lang="en-US" sz="2800" b="1" dirty="0" smtClean="0"/>
              <a:t>This is not a separate family structure but a type of </a:t>
            </a:r>
            <a:r>
              <a:rPr lang="en-US" sz="2800" b="1" u="sng" dirty="0" smtClean="0"/>
              <a:t>arrangement</a:t>
            </a:r>
            <a:r>
              <a:rPr lang="en-US" sz="2800" b="1" dirty="0" smtClean="0"/>
              <a:t> based on work roles.</a:t>
            </a:r>
          </a:p>
          <a:p>
            <a:r>
              <a:rPr lang="en-US" sz="2800" b="1" dirty="0" smtClean="0"/>
              <a:t>Dual-Career family may be </a:t>
            </a:r>
            <a:r>
              <a:rPr lang="en-US" sz="2800" b="1" u="sng" dirty="0" smtClean="0"/>
              <a:t>any</a:t>
            </a:r>
            <a:r>
              <a:rPr lang="en-US" sz="2800" b="1" dirty="0" smtClean="0"/>
              <a:t> family structure.</a:t>
            </a:r>
          </a:p>
          <a:p>
            <a:r>
              <a:rPr lang="en-US" sz="2800" b="1" dirty="0" smtClean="0"/>
              <a:t>Both spouses can develop </a:t>
            </a:r>
            <a:r>
              <a:rPr lang="en-US" sz="2800" b="1" u="sng" dirty="0" smtClean="0"/>
              <a:t>individual</a:t>
            </a:r>
            <a:r>
              <a:rPr lang="en-US" sz="2800" b="1" dirty="0" smtClean="0"/>
              <a:t> interests and pursue their </a:t>
            </a:r>
            <a:r>
              <a:rPr lang="en-US" sz="2800" b="1" u="sng" dirty="0" smtClean="0"/>
              <a:t>professional </a:t>
            </a:r>
            <a:r>
              <a:rPr lang="en-US" sz="2800" b="1" dirty="0" smtClean="0"/>
              <a:t>roles as a dual-career family.</a:t>
            </a:r>
          </a:p>
          <a:p>
            <a:r>
              <a:rPr lang="en-US" sz="2800" b="1" dirty="0" smtClean="0"/>
              <a:t>The roles or earning a living, keeping a home, and raising children are </a:t>
            </a:r>
            <a:r>
              <a:rPr lang="en-US" sz="2800" b="1" u="sng" dirty="0" smtClean="0"/>
              <a:t>divided</a:t>
            </a:r>
            <a:r>
              <a:rPr lang="en-US" sz="2800" b="1" dirty="0" smtClean="0"/>
              <a:t> between husband and wife.</a:t>
            </a:r>
          </a:p>
          <a:p>
            <a:r>
              <a:rPr lang="en-US" sz="2800" b="1" dirty="0" smtClean="0"/>
              <a:t>Children often become more </a:t>
            </a:r>
            <a:r>
              <a:rPr lang="en-US" sz="2800" b="1" u="sng" dirty="0" smtClean="0"/>
              <a:t>independent</a:t>
            </a:r>
            <a:r>
              <a:rPr lang="en-US" sz="2800" b="1" dirty="0" smtClean="0"/>
              <a:t> as their parents give them more household responsibilities.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3563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525" y="651819"/>
            <a:ext cx="8911687" cy="705926"/>
          </a:xfrm>
        </p:spPr>
        <p:txBody>
          <a:bodyPr/>
          <a:lstStyle/>
          <a:p>
            <a:r>
              <a:rPr lang="en-US" b="1" dirty="0" smtClean="0"/>
              <a:t>(continued…)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8582" y="1357745"/>
            <a:ext cx="10036030" cy="550025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Family </a:t>
            </a:r>
            <a:r>
              <a:rPr lang="en-US" sz="3200" b="1" u="sng" dirty="0" smtClean="0"/>
              <a:t>teamwork</a:t>
            </a:r>
            <a:r>
              <a:rPr lang="en-US" sz="3200" b="1" dirty="0" smtClean="0"/>
              <a:t> and </a:t>
            </a:r>
            <a:r>
              <a:rPr lang="en-US" sz="3200" b="1" u="sng" dirty="0" smtClean="0"/>
              <a:t>cooperation</a:t>
            </a:r>
            <a:r>
              <a:rPr lang="en-US" sz="3200" b="1" dirty="0" smtClean="0"/>
              <a:t> makes this type of family arrangement work. Key benefit for this type of family = </a:t>
            </a:r>
            <a:r>
              <a:rPr lang="en-US" sz="3200" b="1" u="sng" dirty="0" smtClean="0"/>
              <a:t>greater family income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Sometimes, sharing roles becomes a </a:t>
            </a:r>
            <a:r>
              <a:rPr lang="en-US" sz="3200" b="1" u="sng" dirty="0" smtClean="0"/>
              <a:t>problem</a:t>
            </a:r>
            <a:r>
              <a:rPr lang="en-US" sz="3200" b="1" dirty="0" smtClean="0"/>
              <a:t>. Ex: if a spouse </a:t>
            </a:r>
            <a:r>
              <a:rPr lang="en-US" sz="3200" b="1" u="sng" dirty="0" smtClean="0"/>
              <a:t>doesn’t</a:t>
            </a:r>
            <a:r>
              <a:rPr lang="en-US" sz="3200" b="1" dirty="0" smtClean="0"/>
              <a:t> agree on how to share household responsibilities and child care tasks, one spouse may feel overburdened. </a:t>
            </a:r>
          </a:p>
          <a:p>
            <a:r>
              <a:rPr lang="en-US" sz="3200" b="1" dirty="0" smtClean="0"/>
              <a:t>Physical </a:t>
            </a:r>
            <a:r>
              <a:rPr lang="en-US" sz="3200" b="1" u="sng" dirty="0" smtClean="0"/>
              <a:t>stress</a:t>
            </a:r>
            <a:r>
              <a:rPr lang="en-US" sz="3200" b="1" dirty="0" smtClean="0"/>
              <a:t> and </a:t>
            </a:r>
            <a:r>
              <a:rPr lang="en-US" sz="3200" b="1" u="sng" dirty="0" smtClean="0"/>
              <a:t>tension</a:t>
            </a:r>
            <a:r>
              <a:rPr lang="en-US" sz="3200" b="1" dirty="0" smtClean="0"/>
              <a:t> can result from trying to fulfill too many roles at once.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222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525" y="624110"/>
            <a:ext cx="8911687" cy="640445"/>
          </a:xfrm>
        </p:spPr>
        <p:txBody>
          <a:bodyPr/>
          <a:lstStyle/>
          <a:p>
            <a:r>
              <a:rPr lang="en-US" b="1" dirty="0" smtClean="0"/>
              <a:t>Question…discuss in small groups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8525" y="1458519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are the benefits and increased challenges facing the dual-career family?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795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76" y="0"/>
            <a:ext cx="9714449" cy="12808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Characteristics of functional and dysfunctional families + effects on its members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412240"/>
              </p:ext>
            </p:extLst>
          </p:nvPr>
        </p:nvGraphicFramePr>
        <p:xfrm>
          <a:off x="1790165" y="1428480"/>
          <a:ext cx="9713914" cy="542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6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6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808">
                <a:tc>
                  <a:txBody>
                    <a:bodyPr/>
                    <a:lstStyle/>
                    <a:p>
                      <a:r>
                        <a:rPr lang="en-CA" dirty="0" smtClean="0"/>
                        <a:t>Functional</a:t>
                      </a:r>
                      <a:r>
                        <a:rPr lang="en-CA" baseline="0" dirty="0" smtClean="0"/>
                        <a:t> Families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Dysfunctional Families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628">
                <a:tc>
                  <a:txBody>
                    <a:bodyPr/>
                    <a:lstStyle/>
                    <a:p>
                      <a:r>
                        <a:rPr lang="en-US" dirty="0" smtClean="0"/>
                        <a:t>Carry out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their economic function (basic</a:t>
                      </a:r>
                      <a:r>
                        <a:rPr lang="en-US" baseline="0" dirty="0" smtClean="0"/>
                        <a:t> financial stability at home)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Often promotes an over-dependence of</a:t>
                      </a:r>
                      <a:r>
                        <a:rPr lang="en-CA" baseline="0" dirty="0" smtClean="0"/>
                        <a:t> its members which creates insecurities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628">
                <a:tc>
                  <a:txBody>
                    <a:bodyPr/>
                    <a:lstStyle/>
                    <a:p>
                      <a:r>
                        <a:rPr lang="en-CA" dirty="0" smtClean="0"/>
                        <a:t>Share responsibilities</a:t>
                      </a:r>
                      <a:r>
                        <a:rPr lang="en-CA" baseline="0" dirty="0" smtClean="0"/>
                        <a:t> equally between family members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Too permissive – members</a:t>
                      </a:r>
                      <a:r>
                        <a:rPr lang="en-CA" baseline="0" dirty="0" smtClean="0"/>
                        <a:t> have freedom to do what they want, when they want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896">
                <a:tc>
                  <a:txBody>
                    <a:bodyPr/>
                    <a:lstStyle/>
                    <a:p>
                      <a:r>
                        <a:rPr lang="en-CA" dirty="0" smtClean="0"/>
                        <a:t>Clear communication is established between all</a:t>
                      </a:r>
                      <a:r>
                        <a:rPr lang="en-CA" baseline="0" dirty="0" smtClean="0"/>
                        <a:t> members which allows for a good support system for the members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 clear rules or</a:t>
                      </a:r>
                      <a:r>
                        <a:rPr lang="en-CA" baseline="0" dirty="0" smtClean="0"/>
                        <a:t> limits – members don’t know what their duties/responsibilities are.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896">
                <a:tc>
                  <a:txBody>
                    <a:bodyPr/>
                    <a:lstStyle/>
                    <a:p>
                      <a:r>
                        <a:rPr lang="en-CA" dirty="0" smtClean="0"/>
                        <a:t>Clear limits</a:t>
                      </a:r>
                      <a:r>
                        <a:rPr lang="en-CA" baseline="0" dirty="0" smtClean="0"/>
                        <a:t> and boundaries but still leave a good margin for tolerance so that conflicts do not arise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Communication</a:t>
                      </a:r>
                      <a:r>
                        <a:rPr lang="en-CA" baseline="0" dirty="0" smtClean="0"/>
                        <a:t> is not clear which causes more conflicts between the family members.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663">
                <a:tc>
                  <a:txBody>
                    <a:bodyPr/>
                    <a:lstStyle/>
                    <a:p>
                      <a:r>
                        <a:rPr lang="en-CA" dirty="0" smtClean="0"/>
                        <a:t>Each member feels accepted in the family (sense of belonging)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Low empathy toward others, low level of tolerance,</a:t>
                      </a:r>
                      <a:r>
                        <a:rPr lang="en-CA" baseline="0" dirty="0" smtClean="0"/>
                        <a:t> models of emotional manipulation at times.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2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1706" y="554181"/>
            <a:ext cx="9321851" cy="933171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Questions….To be completed and handed in.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1707" y="1487352"/>
            <a:ext cx="9792906" cy="514942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Identify two benefits of living in a nuclear family. (2 pts)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List 4 ways a single-parent family may be formed. (4 pts)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Explain the difference between an extended family and a modified-extended family. (2 pts)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Name 2 challenges faced </a:t>
            </a:r>
            <a:r>
              <a:rPr lang="en-US" sz="3200" b="1" smtClean="0"/>
              <a:t>by </a:t>
            </a:r>
            <a:r>
              <a:rPr lang="en-US" sz="3200" b="1" smtClean="0"/>
              <a:t>an</a:t>
            </a:r>
            <a:r>
              <a:rPr lang="en-US" sz="3200" b="1" smtClean="0"/>
              <a:t> </a:t>
            </a:r>
            <a:r>
              <a:rPr lang="en-US" sz="3200" b="1" dirty="0" smtClean="0"/>
              <a:t>adopting family. (2 pts)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61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1652" y="263892"/>
            <a:ext cx="8911687" cy="1280890"/>
          </a:xfrm>
        </p:spPr>
        <p:txBody>
          <a:bodyPr/>
          <a:lstStyle/>
          <a:p>
            <a:r>
              <a:rPr lang="en-US" b="1" dirty="0" smtClean="0"/>
              <a:t>How do children benefit from growing up in a nuclear family?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1652" y="1544782"/>
            <a:ext cx="9742960" cy="5105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They have </a:t>
            </a:r>
            <a:r>
              <a:rPr lang="en-US" sz="2800" b="1" u="sng" dirty="0" smtClean="0"/>
              <a:t>both parents </a:t>
            </a:r>
            <a:r>
              <a:rPr lang="en-US" sz="2800" b="1" dirty="0" smtClean="0"/>
              <a:t>present while they grow up.</a:t>
            </a:r>
          </a:p>
          <a:p>
            <a:r>
              <a:rPr lang="en-US" sz="2800" b="1" dirty="0" smtClean="0"/>
              <a:t>They have two adults to encourage their </a:t>
            </a:r>
            <a:r>
              <a:rPr lang="en-US" sz="2800" b="1" u="sng" dirty="0" smtClean="0"/>
              <a:t>growth</a:t>
            </a:r>
            <a:r>
              <a:rPr lang="en-US" sz="2800" b="1" dirty="0" smtClean="0"/>
              <a:t> and </a:t>
            </a:r>
            <a:r>
              <a:rPr lang="en-US" sz="2800" b="1" u="sng" dirty="0" smtClean="0"/>
              <a:t>development</a:t>
            </a:r>
            <a:r>
              <a:rPr lang="en-US" sz="2800" b="1" dirty="0" smtClean="0"/>
              <a:t> and provide </a:t>
            </a:r>
            <a:r>
              <a:rPr lang="en-US" sz="2800" b="1" u="sng" dirty="0" smtClean="0"/>
              <a:t>support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They have a parental </a:t>
            </a:r>
            <a:r>
              <a:rPr lang="en-US" sz="2800" b="1" u="sng" dirty="0" smtClean="0"/>
              <a:t>model </a:t>
            </a:r>
            <a:r>
              <a:rPr lang="en-US" sz="2800" b="1" dirty="0" smtClean="0"/>
              <a:t>for both male and female roles.</a:t>
            </a:r>
          </a:p>
          <a:p>
            <a:r>
              <a:rPr lang="en-US" sz="2800" b="1" dirty="0" smtClean="0"/>
              <a:t>They have the opportunity to relate </a:t>
            </a:r>
            <a:r>
              <a:rPr lang="en-US" sz="2800" b="1" u="sng" dirty="0" smtClean="0"/>
              <a:t>socially</a:t>
            </a:r>
            <a:r>
              <a:rPr lang="en-US" sz="2800" b="1" dirty="0" smtClean="0"/>
              <a:t> to both sexes. Such interaction can help them learn to develop </a:t>
            </a:r>
            <a:r>
              <a:rPr lang="en-US" sz="2800" b="1" u="sng" dirty="0" smtClean="0"/>
              <a:t>friendships</a:t>
            </a:r>
            <a:r>
              <a:rPr lang="en-US" sz="2800" b="1" dirty="0" smtClean="0"/>
              <a:t> with members of both sexes.</a:t>
            </a:r>
          </a:p>
          <a:p>
            <a:r>
              <a:rPr lang="en-US" sz="2800" b="1" dirty="0" smtClean="0"/>
              <a:t>They tend to have more family resources </a:t>
            </a:r>
            <a:r>
              <a:rPr lang="en-US" sz="2800" b="1" u="sng" dirty="0" smtClean="0"/>
              <a:t>available</a:t>
            </a:r>
            <a:r>
              <a:rPr lang="en-US" sz="2800" b="1" dirty="0" smtClean="0"/>
              <a:t>, including financial resources.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50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3943" y="490760"/>
            <a:ext cx="8911687" cy="1280890"/>
          </a:xfrm>
        </p:spPr>
        <p:txBody>
          <a:bodyPr/>
          <a:lstStyle/>
          <a:p>
            <a:r>
              <a:rPr lang="en-US" b="1" dirty="0" smtClean="0"/>
              <a:t>How do parents benefit from the nuclear family?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0230" y="1771649"/>
            <a:ext cx="8915400" cy="440747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They have the </a:t>
            </a:r>
            <a:r>
              <a:rPr lang="en-US" sz="2800" b="1" u="sng" dirty="0" smtClean="0"/>
              <a:t>advantage</a:t>
            </a:r>
            <a:r>
              <a:rPr lang="en-US" sz="2800" b="1" dirty="0" smtClean="0"/>
              <a:t> of an adult partner to help with the many tasks of parenting and providing for a family.</a:t>
            </a:r>
          </a:p>
          <a:p>
            <a:r>
              <a:rPr lang="en-US" sz="2800" b="1" dirty="0" smtClean="0"/>
              <a:t>They can </a:t>
            </a:r>
            <a:r>
              <a:rPr lang="en-US" sz="2800" b="1" u="sng" dirty="0" smtClean="0"/>
              <a:t>support</a:t>
            </a:r>
            <a:r>
              <a:rPr lang="en-US" sz="2800" b="1" dirty="0" smtClean="0"/>
              <a:t> and help each other in times of stress.</a:t>
            </a:r>
          </a:p>
          <a:p>
            <a:r>
              <a:rPr lang="en-US" sz="2800" b="1" dirty="0" smtClean="0"/>
              <a:t>They can meet each other’s </a:t>
            </a:r>
            <a:r>
              <a:rPr lang="en-US" sz="2800" b="1" u="sng" dirty="0" smtClean="0"/>
              <a:t>needs</a:t>
            </a:r>
            <a:r>
              <a:rPr lang="en-US" sz="2800" b="1" dirty="0" smtClean="0"/>
              <a:t> for love and intimacy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4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3908" y="208474"/>
            <a:ext cx="8911687" cy="640445"/>
          </a:xfrm>
        </p:spPr>
        <p:txBody>
          <a:bodyPr/>
          <a:lstStyle/>
          <a:p>
            <a:r>
              <a:rPr lang="en-US" b="1" dirty="0" smtClean="0"/>
              <a:t>Parental Roles in a Nuclear Family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4195" y="848919"/>
            <a:ext cx="9691111" cy="559344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There are many ways that family tasks can be shared to provide a quality environment for children to grow and develop.</a:t>
            </a:r>
          </a:p>
          <a:p>
            <a:r>
              <a:rPr lang="en-US" sz="2800" b="1" dirty="0" smtClean="0"/>
              <a:t>In some nuclear families, mothers fulfill the </a:t>
            </a:r>
            <a:r>
              <a:rPr lang="en-US" sz="2800" b="1" u="sng" dirty="0" smtClean="0"/>
              <a:t>traditional role </a:t>
            </a:r>
            <a:r>
              <a:rPr lang="en-US" sz="2800" b="1" dirty="0" smtClean="0"/>
              <a:t>of “mothering”. This includes taking the main responsibility for </a:t>
            </a:r>
            <a:r>
              <a:rPr lang="en-US" sz="2800" b="1" u="sng" dirty="0" smtClean="0"/>
              <a:t>child care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meal preparation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housekeeping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laundry</a:t>
            </a:r>
            <a:r>
              <a:rPr lang="en-US" sz="2800" b="1" dirty="0" smtClean="0"/>
              <a:t>, and maintaining a loving and </a:t>
            </a:r>
            <a:r>
              <a:rPr lang="en-US" sz="2800" b="1" u="sng" dirty="0" smtClean="0"/>
              <a:t>nurturing</a:t>
            </a:r>
            <a:r>
              <a:rPr lang="en-US" sz="2800" b="1" dirty="0" smtClean="0"/>
              <a:t> environment.</a:t>
            </a:r>
          </a:p>
          <a:p>
            <a:r>
              <a:rPr lang="en-US" sz="2800" b="1" dirty="0" smtClean="0"/>
              <a:t>The traditional role of “fathering” is to provide for the </a:t>
            </a:r>
            <a:r>
              <a:rPr lang="en-US" sz="2800" b="1" u="sng" dirty="0" smtClean="0"/>
              <a:t>financial needs</a:t>
            </a:r>
            <a:r>
              <a:rPr lang="en-US" sz="2800" b="1" dirty="0" smtClean="0"/>
              <a:t> of the family. It also includes taking part in the </a:t>
            </a:r>
            <a:r>
              <a:rPr lang="en-US" sz="2800" b="1" u="sng" dirty="0" smtClean="0"/>
              <a:t>guidance</a:t>
            </a:r>
            <a:r>
              <a:rPr lang="en-US" sz="2800" b="1" dirty="0" smtClean="0"/>
              <a:t> of children. Fathers are seen as </a:t>
            </a:r>
            <a:r>
              <a:rPr lang="en-US" sz="2800" b="1" u="sng" dirty="0" smtClean="0"/>
              <a:t>authority figures </a:t>
            </a:r>
            <a:r>
              <a:rPr lang="en-US" sz="2800" b="1" dirty="0" smtClean="0"/>
              <a:t>in the family. Most fathers fulfill this role in a loving and nurturing manner.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201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9361" y="540983"/>
            <a:ext cx="8911687" cy="906816"/>
          </a:xfrm>
        </p:spPr>
        <p:txBody>
          <a:bodyPr/>
          <a:lstStyle/>
          <a:p>
            <a:r>
              <a:rPr lang="en-US" b="1" dirty="0" smtClean="0"/>
              <a:t>Questions…discuss with a small group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9361" y="1427016"/>
            <a:ext cx="8911687" cy="519545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How does the nuclear family structure make it easier to fulfill the functions of the family?</a:t>
            </a:r>
          </a:p>
          <a:p>
            <a:r>
              <a:rPr lang="en-US" sz="2800" b="1" dirty="0" smtClean="0"/>
              <a:t>Why do you think the number of nuclear families in this country is declining?</a:t>
            </a:r>
          </a:p>
          <a:p>
            <a:r>
              <a:rPr lang="en-US" sz="2800" b="1" dirty="0" smtClean="0"/>
              <a:t>What cultural trends in our society have a negative effect on the nuclear family?</a:t>
            </a:r>
          </a:p>
          <a:p>
            <a:r>
              <a:rPr lang="en-US" sz="2800" b="1" dirty="0" smtClean="0"/>
              <a:t>If the nuclear family has such benefits for raising children, why is this structure less common today than it was in the past?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653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1166" y="624110"/>
            <a:ext cx="8911687" cy="1280890"/>
          </a:xfrm>
        </p:spPr>
        <p:txBody>
          <a:bodyPr/>
          <a:lstStyle/>
          <a:p>
            <a:r>
              <a:rPr lang="en-US" b="1" dirty="0" smtClean="0"/>
              <a:t>The Single-Parent Family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58780" y="1264555"/>
            <a:ext cx="7335838" cy="4859154"/>
          </a:xfrm>
        </p:spPr>
        <p:txBody>
          <a:bodyPr/>
          <a:lstStyle/>
          <a:p>
            <a:r>
              <a:rPr lang="en-US" sz="2800" b="1" dirty="0" smtClean="0"/>
              <a:t>It includes </a:t>
            </a:r>
            <a:r>
              <a:rPr lang="en-US" sz="2800" b="1" u="sng" dirty="0" smtClean="0"/>
              <a:t>one</a:t>
            </a:r>
            <a:r>
              <a:rPr lang="en-US" sz="2800" b="1" dirty="0" smtClean="0"/>
              <a:t> parent and </a:t>
            </a:r>
            <a:r>
              <a:rPr lang="en-US" sz="2800" b="1" u="sng" dirty="0" smtClean="0"/>
              <a:t>one or more </a:t>
            </a:r>
            <a:r>
              <a:rPr lang="en-US" sz="2800" b="1" dirty="0" smtClean="0"/>
              <a:t>children.</a:t>
            </a:r>
          </a:p>
          <a:p>
            <a:r>
              <a:rPr lang="en-US" sz="2800" b="1" dirty="0" smtClean="0"/>
              <a:t>The </a:t>
            </a:r>
            <a:r>
              <a:rPr lang="en-US" sz="2800" b="1" u="sng" dirty="0" smtClean="0"/>
              <a:t>parent </a:t>
            </a:r>
            <a:r>
              <a:rPr lang="en-US" sz="2800" b="1" dirty="0" smtClean="0"/>
              <a:t>may be a mother or a father.</a:t>
            </a:r>
          </a:p>
          <a:p>
            <a:r>
              <a:rPr lang="en-US" sz="2800" b="1" dirty="0" smtClean="0"/>
              <a:t>May result from a </a:t>
            </a:r>
            <a:r>
              <a:rPr lang="en-US" sz="2800" b="1" u="sng" dirty="0" smtClean="0"/>
              <a:t>divorce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separation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death</a:t>
            </a:r>
            <a:r>
              <a:rPr lang="en-US" sz="2800" b="1" dirty="0" smtClean="0"/>
              <a:t> or </a:t>
            </a:r>
            <a:r>
              <a:rPr lang="en-US" sz="2800" b="1" u="sng" dirty="0" smtClean="0"/>
              <a:t>birth</a:t>
            </a:r>
            <a:r>
              <a:rPr lang="en-US" sz="2800" b="1" dirty="0" smtClean="0"/>
              <a:t> to an </a:t>
            </a:r>
            <a:r>
              <a:rPr lang="en-US" sz="2800" b="1" u="sng" dirty="0" smtClean="0"/>
              <a:t>unmarried</a:t>
            </a:r>
            <a:r>
              <a:rPr lang="en-US" sz="2800" b="1" dirty="0" smtClean="0"/>
              <a:t> woman.</a:t>
            </a:r>
          </a:p>
          <a:p>
            <a:r>
              <a:rPr lang="en-US" sz="2800" b="1" dirty="0" smtClean="0"/>
              <a:t>The number of single-parent families is </a:t>
            </a:r>
            <a:r>
              <a:rPr lang="en-US" sz="2800" b="1" u="sng" dirty="0" smtClean="0"/>
              <a:t>increasing</a:t>
            </a:r>
            <a:r>
              <a:rPr lang="en-US" sz="2800" b="1" dirty="0" smtClean="0"/>
              <a:t>.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706" y="3979706"/>
            <a:ext cx="2878294" cy="287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1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5398" y="430146"/>
            <a:ext cx="8911687" cy="834409"/>
          </a:xfrm>
        </p:spPr>
        <p:txBody>
          <a:bodyPr/>
          <a:lstStyle/>
          <a:p>
            <a:r>
              <a:rPr lang="en-US" b="1" dirty="0" smtClean="0"/>
              <a:t>Parent Roles in a Single-Parent Family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95398" y="1264554"/>
            <a:ext cx="8915400" cy="559344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single parent is responsible for </a:t>
            </a:r>
            <a:r>
              <a:rPr lang="en-US" sz="2800" b="1" u="sng" dirty="0" smtClean="0"/>
              <a:t>ALL </a:t>
            </a:r>
            <a:r>
              <a:rPr lang="en-US" sz="2800" b="1" dirty="0" smtClean="0"/>
              <a:t>the adult roles in the family…the role of provider is a major role.</a:t>
            </a:r>
          </a:p>
          <a:p>
            <a:r>
              <a:rPr lang="en-US" sz="2800" b="1" dirty="0" smtClean="0"/>
              <a:t>Financial responsibility = </a:t>
            </a:r>
            <a:r>
              <a:rPr lang="en-US" sz="2800" b="1" u="sng" dirty="0" smtClean="0"/>
              <a:t>budgeting and paying the bills.</a:t>
            </a:r>
          </a:p>
          <a:p>
            <a:r>
              <a:rPr lang="en-US" sz="2800" b="1" dirty="0" smtClean="0"/>
              <a:t>Roles of </a:t>
            </a:r>
            <a:r>
              <a:rPr lang="en-US" sz="2800" b="1" u="sng" dirty="0" smtClean="0"/>
              <a:t>child-caregiver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housekeeper,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cook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shopper,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nurse</a:t>
            </a:r>
            <a:r>
              <a:rPr lang="en-US" sz="2800" b="1" dirty="0" smtClean="0"/>
              <a:t>, and </a:t>
            </a:r>
            <a:r>
              <a:rPr lang="en-US" sz="2800" b="1" u="sng" dirty="0" smtClean="0"/>
              <a:t>decision </a:t>
            </a:r>
            <a:r>
              <a:rPr lang="en-US" sz="2800" b="1" u="sng" dirty="0" smtClean="0"/>
              <a:t>making </a:t>
            </a:r>
            <a:r>
              <a:rPr lang="en-US" sz="2800" b="1" dirty="0" smtClean="0"/>
              <a:t>all belong to the single-parent.</a:t>
            </a:r>
          </a:p>
          <a:p>
            <a:r>
              <a:rPr lang="en-US" sz="2800" b="1" dirty="0" smtClean="0"/>
              <a:t>Single-parents may sometimes feel </a:t>
            </a:r>
            <a:r>
              <a:rPr lang="en-US" sz="2800" b="1" u="sng" dirty="0" smtClean="0"/>
              <a:t>overwhelmed.</a:t>
            </a:r>
            <a:r>
              <a:rPr lang="en-US" sz="2800" b="1" dirty="0" smtClean="0"/>
              <a:t> There is often not enough </a:t>
            </a:r>
            <a:r>
              <a:rPr lang="en-US" sz="2800" b="1" u="sng" dirty="0" smtClean="0"/>
              <a:t>time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energy</a:t>
            </a:r>
            <a:r>
              <a:rPr lang="en-US" sz="2800" b="1" dirty="0" smtClean="0"/>
              <a:t>, or </a:t>
            </a:r>
            <a:r>
              <a:rPr lang="en-US" sz="2800" b="1" u="sng" dirty="0" smtClean="0"/>
              <a:t>money</a:t>
            </a:r>
            <a:r>
              <a:rPr lang="en-US" sz="2800" b="1" dirty="0" smtClean="0"/>
              <a:t> to handle all these roles.</a:t>
            </a:r>
          </a:p>
        </p:txBody>
      </p:sp>
    </p:spTree>
    <p:extLst>
      <p:ext uri="{BB962C8B-B14F-4D97-AF65-F5344CB8AC3E}">
        <p14:creationId xmlns:p14="http://schemas.microsoft.com/office/powerpoint/2010/main" val="336592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624110"/>
            <a:ext cx="9592685" cy="899890"/>
          </a:xfrm>
        </p:spPr>
        <p:txBody>
          <a:bodyPr/>
          <a:lstStyle/>
          <a:p>
            <a:r>
              <a:rPr lang="en-US" b="1" dirty="0" smtClean="0"/>
              <a:t>Children’s Roles in a Single-Parent Family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5345" y="1302326"/>
            <a:ext cx="10229994" cy="555567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Children are often given more </a:t>
            </a:r>
            <a:r>
              <a:rPr lang="en-US" sz="2800" b="1" u="sng" dirty="0" smtClean="0"/>
              <a:t>responsibility</a:t>
            </a:r>
            <a:r>
              <a:rPr lang="en-US" sz="2800" b="1" dirty="0" smtClean="0"/>
              <a:t> in a single-parent family.</a:t>
            </a:r>
          </a:p>
          <a:p>
            <a:r>
              <a:rPr lang="en-US" sz="2800" b="1" dirty="0" smtClean="0"/>
              <a:t>Examples of </a:t>
            </a:r>
            <a:r>
              <a:rPr lang="en-US" sz="2800" b="1" u="sng" dirty="0" smtClean="0"/>
              <a:t>responsibilities</a:t>
            </a:r>
            <a:r>
              <a:rPr lang="en-US" sz="2800" b="1" dirty="0" smtClean="0"/>
              <a:t>: getting dressed at a young age, cook for the family, care for younger siblings, help with household chores.</a:t>
            </a:r>
          </a:p>
          <a:p>
            <a:r>
              <a:rPr lang="en-US" sz="2800" b="1" dirty="0" smtClean="0"/>
              <a:t>Children learn to be </a:t>
            </a:r>
            <a:r>
              <a:rPr lang="en-US" sz="2800" b="1" u="sng" dirty="0" smtClean="0"/>
              <a:t>independent</a:t>
            </a:r>
            <a:r>
              <a:rPr lang="en-US" sz="2800" b="1" dirty="0" smtClean="0"/>
              <a:t> quite early in this type of family setting.</a:t>
            </a:r>
          </a:p>
          <a:p>
            <a:r>
              <a:rPr lang="en-US" sz="2800" b="1" dirty="0" smtClean="0"/>
              <a:t>They have </a:t>
            </a:r>
            <a:r>
              <a:rPr lang="en-US" sz="2800" b="1" u="sng" dirty="0" smtClean="0"/>
              <a:t>fewer</a:t>
            </a:r>
            <a:r>
              <a:rPr lang="en-US" sz="2800" b="1" dirty="0" smtClean="0"/>
              <a:t> resources to help them handle the stresses of daily living.</a:t>
            </a:r>
          </a:p>
          <a:p>
            <a:r>
              <a:rPr lang="en-US" sz="2800" b="1" dirty="0" smtClean="0"/>
              <a:t>Children may have only </a:t>
            </a:r>
            <a:r>
              <a:rPr lang="en-US" sz="2800" b="1" u="sng" dirty="0" smtClean="0"/>
              <a:t>one</a:t>
            </a:r>
            <a:r>
              <a:rPr lang="en-US" sz="2800" b="1" dirty="0" smtClean="0"/>
              <a:t> role model to help them learn </a:t>
            </a:r>
            <a:r>
              <a:rPr lang="en-US" sz="2800" b="1" u="sng" dirty="0" smtClean="0"/>
              <a:t>acceptable</a:t>
            </a:r>
            <a:r>
              <a:rPr lang="en-US" sz="2800" b="1" dirty="0" smtClean="0"/>
              <a:t> social roles.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3390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792</TotalTime>
  <Words>1743</Words>
  <Application>Microsoft Office PowerPoint</Application>
  <PresentationFormat>Widescreen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Brin</vt:lpstr>
      <vt:lpstr>Family Structures - MASTER</vt:lpstr>
      <vt:lpstr>The Nuclear Family</vt:lpstr>
      <vt:lpstr>How do children benefit from growing up in a nuclear family?</vt:lpstr>
      <vt:lpstr>How do parents benefit from the nuclear family?</vt:lpstr>
      <vt:lpstr>Parental Roles in a Nuclear Family</vt:lpstr>
      <vt:lpstr>Questions…discuss with a small group</vt:lpstr>
      <vt:lpstr>The Single-Parent Family</vt:lpstr>
      <vt:lpstr>Parent Roles in a Single-Parent Family </vt:lpstr>
      <vt:lpstr>Children’s Roles in a Single-Parent Family</vt:lpstr>
      <vt:lpstr>Support Resources for Single-Parent Families</vt:lpstr>
      <vt:lpstr>Questions….to discuss in small groups</vt:lpstr>
      <vt:lpstr>The Stepfamily</vt:lpstr>
      <vt:lpstr>(continued…)</vt:lpstr>
      <vt:lpstr>Questions….Write questions and answers</vt:lpstr>
      <vt:lpstr>The Extended Family</vt:lpstr>
      <vt:lpstr>The Childless Family</vt:lpstr>
      <vt:lpstr>Question…to discuss in small groups</vt:lpstr>
      <vt:lpstr>The Adopting Family</vt:lpstr>
      <vt:lpstr>Question….discuss in small groups</vt:lpstr>
      <vt:lpstr>The Dual-Career Family </vt:lpstr>
      <vt:lpstr>(continued…)</vt:lpstr>
      <vt:lpstr>Question…discuss in small groups</vt:lpstr>
      <vt:lpstr>Characteristics of functional and dysfunctional families + effects on its members</vt:lpstr>
      <vt:lpstr>Questions….To be completed and handed in. </vt:lpstr>
    </vt:vector>
  </TitlesOfParts>
  <Company>Anglophone South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Structures</dc:title>
  <dc:creator>Savoie, Carole (ASD-N)</dc:creator>
  <cp:lastModifiedBy>Levesque Godin, Elaine (ASD-N)</cp:lastModifiedBy>
  <cp:revision>44</cp:revision>
  <cp:lastPrinted>2018-02-22T14:57:21Z</cp:lastPrinted>
  <dcterms:created xsi:type="dcterms:W3CDTF">2015-01-20T18:09:49Z</dcterms:created>
  <dcterms:modified xsi:type="dcterms:W3CDTF">2020-02-18T02:15:15Z</dcterms:modified>
</cp:coreProperties>
</file>