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8"/>
  </p:handoutMasterIdLst>
  <p:sldIdLst>
    <p:sldId id="256" r:id="rId2"/>
    <p:sldId id="265" r:id="rId3"/>
    <p:sldId id="257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9" r:id="rId12"/>
    <p:sldId id="263" r:id="rId13"/>
    <p:sldId id="270" r:id="rId14"/>
    <p:sldId id="264" r:id="rId15"/>
    <p:sldId id="271" r:id="rId16"/>
    <p:sldId id="27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F0DCE-4C97-4A7D-8E02-1C3FD6D2904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43B35-6370-4FFC-A9EE-6F465E6F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5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5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2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5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201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7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2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5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3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1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02D9-0A0E-4D3D-B75C-CAF3593BA9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871E09-64D9-440C-8B29-8A0F960C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3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404534"/>
            <a:ext cx="9093200" cy="1100666"/>
          </a:xfrm>
        </p:spPr>
        <p:txBody>
          <a:bodyPr/>
          <a:lstStyle/>
          <a:p>
            <a:r>
              <a:rPr lang="en-US" dirty="0"/>
              <a:t>Families in a Changing World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3505200"/>
            <a:ext cx="7766936" cy="1096899"/>
          </a:xfrm>
        </p:spPr>
        <p:txBody>
          <a:bodyPr/>
          <a:lstStyle/>
          <a:p>
            <a:r>
              <a:rPr lang="en-US" dirty="0"/>
              <a:t>Unit 1 – Chapter 1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495" y="3725700"/>
            <a:ext cx="3754755" cy="248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65123"/>
            <a:ext cx="8596668" cy="5692877"/>
          </a:xfrm>
        </p:spPr>
        <p:txBody>
          <a:bodyPr>
            <a:noAutofit/>
          </a:bodyPr>
          <a:lstStyle/>
          <a:p>
            <a:r>
              <a:rPr lang="en-US" sz="2400" u="sng" dirty="0"/>
              <a:t>Couples</a:t>
            </a:r>
            <a:r>
              <a:rPr lang="en-US" sz="2400" dirty="0"/>
              <a:t> who were not </a:t>
            </a:r>
            <a:r>
              <a:rPr lang="en-US" sz="2400" u="sng" dirty="0"/>
              <a:t>happy</a:t>
            </a:r>
            <a:r>
              <a:rPr lang="en-US" sz="2400" dirty="0"/>
              <a:t> with one another would </a:t>
            </a:r>
            <a:r>
              <a:rPr lang="en-US" sz="2400" u="sng" dirty="0"/>
              <a:t>separate</a:t>
            </a:r>
            <a:r>
              <a:rPr lang="en-US" sz="2400" dirty="0"/>
              <a:t>, and the </a:t>
            </a:r>
            <a:r>
              <a:rPr lang="en-US" sz="2400" u="sng" dirty="0"/>
              <a:t>divorce</a:t>
            </a:r>
            <a:r>
              <a:rPr lang="en-US" sz="2400" dirty="0"/>
              <a:t> rate increased.</a:t>
            </a:r>
          </a:p>
          <a:p>
            <a:r>
              <a:rPr lang="en-US" sz="2400" dirty="0"/>
              <a:t>As a result, many families became </a:t>
            </a:r>
            <a:r>
              <a:rPr lang="en-US" sz="2400" u="sng" dirty="0"/>
              <a:t>headed</a:t>
            </a:r>
            <a:r>
              <a:rPr lang="en-US" sz="2400" dirty="0"/>
              <a:t> by a </a:t>
            </a:r>
            <a:r>
              <a:rPr lang="en-US" sz="2400" u="sng" dirty="0"/>
              <a:t>single</a:t>
            </a:r>
            <a:r>
              <a:rPr lang="en-US" sz="2400" dirty="0"/>
              <a:t> mother or father.</a:t>
            </a:r>
          </a:p>
          <a:p>
            <a:r>
              <a:rPr lang="en-US" sz="2400" dirty="0"/>
              <a:t>Many </a:t>
            </a:r>
            <a:r>
              <a:rPr lang="en-US" sz="2400" u="sng" dirty="0"/>
              <a:t>industrial</a:t>
            </a:r>
            <a:r>
              <a:rPr lang="en-US" sz="2400" dirty="0"/>
              <a:t> jobs changed as </a:t>
            </a:r>
            <a:r>
              <a:rPr lang="en-US" sz="2400" u="sng" dirty="0"/>
              <a:t>computers</a:t>
            </a:r>
            <a:r>
              <a:rPr lang="en-US" sz="2400" dirty="0"/>
              <a:t> made complex jobs </a:t>
            </a:r>
            <a:r>
              <a:rPr lang="en-US" sz="2400" u="sng" dirty="0"/>
              <a:t>simpler</a:t>
            </a:r>
            <a:r>
              <a:rPr lang="en-US" sz="2400" dirty="0"/>
              <a:t>.</a:t>
            </a:r>
          </a:p>
          <a:p>
            <a:r>
              <a:rPr lang="en-US" sz="2400" u="sng" dirty="0"/>
              <a:t>Time</a:t>
            </a:r>
            <a:r>
              <a:rPr lang="en-US" sz="2400" dirty="0"/>
              <a:t> and </a:t>
            </a:r>
            <a:r>
              <a:rPr lang="en-US" sz="2400" u="sng" dirty="0"/>
              <a:t>energy</a:t>
            </a:r>
            <a:r>
              <a:rPr lang="en-US" sz="2400" dirty="0"/>
              <a:t> for leisure activities became more </a:t>
            </a:r>
            <a:r>
              <a:rPr lang="en-US" sz="2400" u="sng" dirty="0"/>
              <a:t>common</a:t>
            </a:r>
            <a:r>
              <a:rPr lang="en-US" sz="2400" dirty="0"/>
              <a:t>.</a:t>
            </a:r>
          </a:p>
          <a:p>
            <a:r>
              <a:rPr lang="en-US" sz="2400" u="sng" dirty="0"/>
              <a:t>Higher</a:t>
            </a:r>
            <a:r>
              <a:rPr lang="en-US" sz="2400" dirty="0"/>
              <a:t> education was no longer a </a:t>
            </a:r>
            <a:r>
              <a:rPr lang="en-US" sz="2400" u="sng" dirty="0"/>
              <a:t>goal</a:t>
            </a:r>
            <a:r>
              <a:rPr lang="en-US" sz="2400" dirty="0"/>
              <a:t> </a:t>
            </a:r>
            <a:r>
              <a:rPr lang="en-US" sz="2400" i="1" dirty="0"/>
              <a:t>just for men</a:t>
            </a:r>
            <a:r>
              <a:rPr lang="en-US" sz="2400" dirty="0"/>
              <a:t>. It also became a </a:t>
            </a:r>
            <a:r>
              <a:rPr lang="en-US" sz="2400" u="sng" dirty="0"/>
              <a:t>priority </a:t>
            </a:r>
            <a:r>
              <a:rPr lang="en-US" sz="2400" dirty="0"/>
              <a:t>for women</a:t>
            </a:r>
          </a:p>
          <a:p>
            <a:r>
              <a:rPr lang="en-US" sz="2400" dirty="0"/>
              <a:t>Couples </a:t>
            </a:r>
            <a:r>
              <a:rPr lang="en-US" sz="2400" u="sng" dirty="0"/>
              <a:t>divided</a:t>
            </a:r>
            <a:r>
              <a:rPr lang="en-US" sz="2400" dirty="0"/>
              <a:t> parenting duties, child care and housekeeping tasks to </a:t>
            </a:r>
            <a:r>
              <a:rPr lang="en-US" sz="2400" u="sng" dirty="0"/>
              <a:t>balance</a:t>
            </a:r>
            <a:r>
              <a:rPr lang="en-US" sz="2400" dirty="0"/>
              <a:t> work and home </a:t>
            </a:r>
            <a:r>
              <a:rPr lang="en-US" sz="2400" u="sng" dirty="0"/>
              <a:t>responsibilities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1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094" y="264159"/>
            <a:ext cx="9442026" cy="1550989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- to answer on paper and hand in for marking. (done in class)</a:t>
            </a:r>
            <a:br>
              <a:rPr lang="en-US" dirty="0"/>
            </a:br>
            <a:r>
              <a:rPr lang="en-US" dirty="0"/>
              <a:t>Please write questions + answers –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5094" y="1815148"/>
            <a:ext cx="8596668" cy="4583734"/>
          </a:xfrm>
        </p:spPr>
        <p:txBody>
          <a:bodyPr>
            <a:noAutofit/>
          </a:bodyPr>
          <a:lstStyle/>
          <a:p>
            <a:r>
              <a:rPr lang="en-US" sz="2600" dirty="0"/>
              <a:t>1. How did the increase in jobs for women affect the marriage relationship?</a:t>
            </a:r>
          </a:p>
          <a:p>
            <a:r>
              <a:rPr lang="en-US" sz="2600" dirty="0"/>
              <a:t>2. Is the overall state of marriage strengthened by this change or weakened? Why?</a:t>
            </a:r>
          </a:p>
          <a:p>
            <a:r>
              <a:rPr lang="en-US" sz="2600" dirty="0"/>
              <a:t>3. How have new technologies changed parenting roles?</a:t>
            </a:r>
          </a:p>
          <a:p>
            <a:r>
              <a:rPr lang="en-US" sz="2600" dirty="0"/>
              <a:t>4. What are some positive and negative impacts of technology on the family</a:t>
            </a:r>
            <a:r>
              <a:rPr lang="en-US" sz="2600"/>
              <a:t>? </a:t>
            </a:r>
            <a:endParaRPr lang="en-US" sz="2600" dirty="0"/>
          </a:p>
          <a:p>
            <a:r>
              <a:rPr lang="en-US" sz="2600" dirty="0"/>
              <a:t>5. What resources did the colonial family have that families in the age of technology do not have? Vice Versa?</a:t>
            </a:r>
          </a:p>
        </p:txBody>
      </p:sp>
    </p:spTree>
    <p:extLst>
      <p:ext uri="{BB962C8B-B14F-4D97-AF65-F5344CB8AC3E}">
        <p14:creationId xmlns:p14="http://schemas.microsoft.com/office/powerpoint/2010/main" val="150664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09369"/>
            <a:ext cx="8596668" cy="5324166"/>
          </a:xfrm>
        </p:spPr>
        <p:txBody>
          <a:bodyPr>
            <a:noAutofit/>
          </a:bodyPr>
          <a:lstStyle/>
          <a:p>
            <a:r>
              <a:rPr lang="en-US" sz="2400" dirty="0"/>
              <a:t>Family functions change in response to </a:t>
            </a:r>
            <a:r>
              <a:rPr lang="en-US" sz="2400" u="sng" dirty="0"/>
              <a:t>economic</a:t>
            </a:r>
            <a:r>
              <a:rPr lang="en-US" sz="2400" dirty="0"/>
              <a:t> and </a:t>
            </a:r>
            <a:r>
              <a:rPr lang="en-US" sz="2400" u="sng" dirty="0"/>
              <a:t>social</a:t>
            </a:r>
            <a:r>
              <a:rPr lang="en-US" sz="2400" dirty="0"/>
              <a:t> pressures. </a:t>
            </a:r>
          </a:p>
          <a:p>
            <a:r>
              <a:rPr lang="en-US" sz="2400" dirty="0"/>
              <a:t>Families that were </a:t>
            </a:r>
            <a:r>
              <a:rPr lang="en-US" sz="2400" u="sng" dirty="0"/>
              <a:t>self-sufficient</a:t>
            </a:r>
            <a:r>
              <a:rPr lang="en-US" sz="2400" dirty="0"/>
              <a:t> in an </a:t>
            </a:r>
            <a:r>
              <a:rPr lang="en-US" sz="2400" u="sng" dirty="0"/>
              <a:t>agricultural</a:t>
            </a:r>
            <a:r>
              <a:rPr lang="en-US" sz="2400" dirty="0"/>
              <a:t> economy went to work for others in an </a:t>
            </a:r>
            <a:r>
              <a:rPr lang="en-US" sz="2400" u="sng" dirty="0"/>
              <a:t>industrial</a:t>
            </a:r>
            <a:r>
              <a:rPr lang="en-US" sz="2400" dirty="0"/>
              <a:t> economy.</a:t>
            </a:r>
          </a:p>
          <a:p>
            <a:r>
              <a:rPr lang="en-US" sz="2400" dirty="0"/>
              <a:t>The value of large families </a:t>
            </a:r>
            <a:r>
              <a:rPr lang="en-US" sz="2400" u="sng" dirty="0"/>
              <a:t>decreased</a:t>
            </a:r>
            <a:r>
              <a:rPr lang="en-US" sz="2400" dirty="0"/>
              <a:t>. Families had </a:t>
            </a:r>
            <a:r>
              <a:rPr lang="en-US" sz="2400" u="sng" dirty="0"/>
              <a:t>fewer </a:t>
            </a:r>
            <a:r>
              <a:rPr lang="en-US" sz="2400" dirty="0"/>
              <a:t>children and established the </a:t>
            </a:r>
            <a:r>
              <a:rPr lang="en-US" sz="2400" u="sng" dirty="0"/>
              <a:t>small-family</a:t>
            </a:r>
            <a:r>
              <a:rPr lang="en-US" sz="2400" dirty="0"/>
              <a:t> trend that still exists today.</a:t>
            </a:r>
          </a:p>
          <a:p>
            <a:r>
              <a:rPr lang="en-US" sz="2400" dirty="0"/>
              <a:t>Today’s family faces </a:t>
            </a:r>
            <a:r>
              <a:rPr lang="en-US" sz="2400" u="sng" dirty="0"/>
              <a:t>old</a:t>
            </a:r>
            <a:r>
              <a:rPr lang="en-US" sz="2400" dirty="0"/>
              <a:t> challenges (balancing work and family) but also faces </a:t>
            </a:r>
            <a:r>
              <a:rPr lang="en-US" sz="2400" u="sng" dirty="0"/>
              <a:t>new</a:t>
            </a:r>
            <a:r>
              <a:rPr lang="en-US" sz="2400" dirty="0"/>
              <a:t> challenges (caring for older parents and retraining themselves to work in the computer era and a global economy).</a:t>
            </a:r>
          </a:p>
        </p:txBody>
      </p:sp>
    </p:spTree>
    <p:extLst>
      <p:ext uri="{BB962C8B-B14F-4D97-AF65-F5344CB8AC3E}">
        <p14:creationId xmlns:p14="http://schemas.microsoft.com/office/powerpoint/2010/main" val="296748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Questions…to discuss in small groups. </a:t>
            </a:r>
            <a:br>
              <a:rPr lang="en-US" dirty="0"/>
            </a:br>
            <a:r>
              <a:rPr lang="en-US" dirty="0"/>
              <a:t>No need for note taking during discussion.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past changes have made family living easier or better today?</a:t>
            </a:r>
          </a:p>
          <a:p>
            <a:r>
              <a:rPr lang="en-US" sz="2800" dirty="0"/>
              <a:t>What changes have made family living today more difficult?</a:t>
            </a:r>
          </a:p>
          <a:p>
            <a:r>
              <a:rPr lang="en-US" sz="2800" dirty="0"/>
              <a:t>What characteristics in a society could promote long-lasting family relationships and develop strong ties among relatives?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4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Family Living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854" y="1422401"/>
            <a:ext cx="8596668" cy="453768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A family can do the following:</a:t>
            </a:r>
          </a:p>
          <a:p>
            <a:pPr lvl="1"/>
            <a:r>
              <a:rPr lang="en-US" sz="2800" u="sng" dirty="0"/>
              <a:t>Satisfy</a:t>
            </a:r>
            <a:r>
              <a:rPr lang="en-US" sz="2800" dirty="0"/>
              <a:t> physical needs</a:t>
            </a:r>
          </a:p>
          <a:p>
            <a:pPr lvl="1"/>
            <a:r>
              <a:rPr lang="en-US" sz="2800" dirty="0"/>
              <a:t>Be a </a:t>
            </a:r>
            <a:r>
              <a:rPr lang="en-US" sz="2800" u="sng" dirty="0"/>
              <a:t>source</a:t>
            </a:r>
            <a:r>
              <a:rPr lang="en-US" sz="2800" dirty="0"/>
              <a:t> of protection</a:t>
            </a:r>
          </a:p>
          <a:p>
            <a:pPr lvl="1"/>
            <a:r>
              <a:rPr lang="en-US" sz="2800" dirty="0"/>
              <a:t>Provide </a:t>
            </a:r>
            <a:r>
              <a:rPr lang="en-US" sz="2800" u="sng" dirty="0"/>
              <a:t>long-lasting</a:t>
            </a:r>
            <a:r>
              <a:rPr lang="en-US" sz="2800" dirty="0"/>
              <a:t> relationships.</a:t>
            </a:r>
          </a:p>
          <a:p>
            <a:pPr lvl="1"/>
            <a:r>
              <a:rPr lang="en-US" sz="2800" dirty="0"/>
              <a:t>Be a source of </a:t>
            </a:r>
            <a:r>
              <a:rPr lang="en-US" sz="2800" u="sng" dirty="0"/>
              <a:t>love</a:t>
            </a:r>
            <a:r>
              <a:rPr lang="en-US" sz="2800" dirty="0"/>
              <a:t> and affection</a:t>
            </a:r>
          </a:p>
          <a:p>
            <a:pPr lvl="1"/>
            <a:r>
              <a:rPr lang="en-US" sz="2800" dirty="0"/>
              <a:t>Provide </a:t>
            </a:r>
            <a:r>
              <a:rPr lang="en-US" sz="2800" u="sng" dirty="0"/>
              <a:t>support</a:t>
            </a:r>
            <a:r>
              <a:rPr lang="en-US" sz="2800" dirty="0"/>
              <a:t> and encouragement.</a:t>
            </a:r>
          </a:p>
          <a:p>
            <a:pPr lvl="1"/>
            <a:r>
              <a:rPr lang="en-US" sz="2800" dirty="0"/>
              <a:t>Provide </a:t>
            </a:r>
            <a:r>
              <a:rPr lang="en-US" sz="2800" u="sng" dirty="0"/>
              <a:t>companionship</a:t>
            </a:r>
          </a:p>
        </p:txBody>
      </p:sp>
    </p:spTree>
    <p:extLst>
      <p:ext uri="{BB962C8B-B14F-4D97-AF65-F5344CB8AC3E}">
        <p14:creationId xmlns:p14="http://schemas.microsoft.com/office/powerpoint/2010/main" val="230032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7034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Complete the following questions and be prepared to share your responses with the class: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5700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1. Briefly describe two major cultural changes before the technological age that affected families.</a:t>
            </a:r>
          </a:p>
          <a:p>
            <a:r>
              <a:rPr lang="en-US" sz="2400" dirty="0"/>
              <a:t>2. Review the six benefits of family living and explain them in your own words.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901" y="3385852"/>
            <a:ext cx="4946024" cy="329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3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“Decades” – Poster Project</a:t>
            </a:r>
            <a:br>
              <a:rPr lang="en-US" dirty="0"/>
            </a:br>
            <a:r>
              <a:rPr lang="en-US" dirty="0"/>
              <a:t>Due date: (Found on outline provided)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1626"/>
          </a:xfrm>
        </p:spPr>
        <p:txBody>
          <a:bodyPr>
            <a:normAutofit/>
          </a:bodyPr>
          <a:lstStyle/>
          <a:p>
            <a:r>
              <a:rPr lang="en-US" dirty="0"/>
              <a:t>Research what a family looked like in a particular decade (ex: 1850, 1940, etc.).</a:t>
            </a:r>
          </a:p>
          <a:p>
            <a:r>
              <a:rPr lang="en-US" dirty="0"/>
              <a:t>Information to include:</a:t>
            </a:r>
          </a:p>
          <a:p>
            <a:pPr lvl="1"/>
            <a:r>
              <a:rPr lang="en-US" dirty="0"/>
              <a:t>Family structure type and size</a:t>
            </a:r>
          </a:p>
          <a:p>
            <a:pPr lvl="1"/>
            <a:r>
              <a:rPr lang="en-US" dirty="0"/>
              <a:t>Family responsibilities (Gender roles - men, women, children “by age group”)</a:t>
            </a:r>
          </a:p>
          <a:p>
            <a:pPr lvl="1"/>
            <a:r>
              <a:rPr lang="en-US" dirty="0"/>
              <a:t>Employment (men and women)</a:t>
            </a:r>
          </a:p>
          <a:p>
            <a:pPr lvl="1"/>
            <a:r>
              <a:rPr lang="en-US" dirty="0"/>
              <a:t>Leisure activities (men, women, children)</a:t>
            </a:r>
          </a:p>
          <a:p>
            <a:pPr indent="-285750"/>
            <a:r>
              <a:rPr lang="en-US" dirty="0"/>
              <a:t>Make a poster with your findings (include pictures + information on your poster). I’m looking for grade 11-12 quality work! Make good efforts.</a:t>
            </a:r>
          </a:p>
          <a:p>
            <a:pPr indent="-285750"/>
            <a:r>
              <a:rPr lang="en-US" dirty="0"/>
              <a:t>Your name and cited sources on the back of the poster, please!</a:t>
            </a:r>
          </a:p>
          <a:p>
            <a:pPr indent="-285750"/>
            <a:r>
              <a:rPr lang="en-US" dirty="0"/>
              <a:t>DUE:  </a:t>
            </a:r>
            <a:r>
              <a:rPr lang="en-US" dirty="0" smtClean="0"/>
              <a:t>TO BE DETERMINED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to answer these questions and be prepared to discuss them.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your definition of “a family”?</a:t>
            </a:r>
          </a:p>
          <a:p>
            <a:r>
              <a:rPr lang="en-US" dirty="0"/>
              <a:t>2. How did families change over time?</a:t>
            </a:r>
          </a:p>
          <a:p>
            <a:r>
              <a:rPr lang="en-US" dirty="0"/>
              <a:t>3. What do families look like today?</a:t>
            </a:r>
          </a:p>
          <a:p>
            <a:r>
              <a:rPr lang="en-US" dirty="0"/>
              <a:t>4. What future changes might we see in families?</a:t>
            </a:r>
          </a:p>
          <a:p>
            <a:r>
              <a:rPr lang="en-US" dirty="0"/>
              <a:t>5. How can families meet their members’ needs through different family structures?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family?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12091"/>
            <a:ext cx="8596668" cy="5545909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/>
              <a:t>A family consists </a:t>
            </a:r>
            <a:r>
              <a:rPr lang="en-US" sz="4200" u="sng" dirty="0"/>
              <a:t>of two or more </a:t>
            </a:r>
            <a:r>
              <a:rPr lang="en-US" sz="4200" dirty="0"/>
              <a:t>people living </a:t>
            </a:r>
            <a:r>
              <a:rPr lang="en-US" sz="4200" u="sng" dirty="0"/>
              <a:t>in the same </a:t>
            </a:r>
            <a:r>
              <a:rPr lang="en-US" sz="4200" dirty="0"/>
              <a:t>household. They may be related by </a:t>
            </a:r>
            <a:r>
              <a:rPr lang="en-US" sz="4200" u="sng" dirty="0"/>
              <a:t>blood, marriage, or adoption</a:t>
            </a:r>
            <a:r>
              <a:rPr lang="en-US" sz="4200" dirty="0"/>
              <a:t>.</a:t>
            </a:r>
          </a:p>
          <a:p>
            <a:endParaRPr lang="en-US" sz="2800" dirty="0"/>
          </a:p>
          <a:p>
            <a:r>
              <a:rPr lang="en-US" sz="4000" dirty="0"/>
              <a:t>A family may include any combination of </a:t>
            </a:r>
            <a:r>
              <a:rPr lang="en-US" sz="4000" u="sng" dirty="0"/>
              <a:t>mother, father, stepparents</a:t>
            </a:r>
            <a:r>
              <a:rPr lang="en-US" sz="4000" dirty="0"/>
              <a:t>, children, </a:t>
            </a:r>
            <a:r>
              <a:rPr lang="en-US" sz="4000" u="sng" dirty="0"/>
              <a:t>stepchildren</a:t>
            </a:r>
            <a:r>
              <a:rPr lang="en-US" sz="4000" dirty="0"/>
              <a:t>, adopted children, </a:t>
            </a:r>
            <a:r>
              <a:rPr lang="en-US" sz="4000" u="sng" dirty="0"/>
              <a:t>grandparents</a:t>
            </a:r>
            <a:r>
              <a:rPr lang="en-US" sz="4000" dirty="0"/>
              <a:t>, or other relatives.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200" dirty="0"/>
              <a:t>“Strengthening Family &amp; Self”, Leona Johnson. 2010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24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672" y="384503"/>
            <a:ext cx="8596668" cy="832834"/>
          </a:xfrm>
        </p:spPr>
        <p:txBody>
          <a:bodyPr/>
          <a:lstStyle/>
          <a:p>
            <a:r>
              <a:rPr lang="en-US" dirty="0"/>
              <a:t>The Colonial Family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9951" y="1316103"/>
            <a:ext cx="8089714" cy="5338697"/>
          </a:xfrm>
        </p:spPr>
        <p:txBody>
          <a:bodyPr>
            <a:noAutofit/>
          </a:bodyPr>
          <a:lstStyle/>
          <a:p>
            <a:r>
              <a:rPr lang="en-US" sz="2800" dirty="0"/>
              <a:t>In the colonial times, the work of most families was </a:t>
            </a:r>
            <a:r>
              <a:rPr lang="en-US" sz="2800" u="sng" dirty="0"/>
              <a:t>centered around agriculture. </a:t>
            </a:r>
          </a:p>
          <a:p>
            <a:r>
              <a:rPr lang="en-US" sz="2800" dirty="0"/>
              <a:t>Families worked to </a:t>
            </a:r>
            <a:r>
              <a:rPr lang="en-US" sz="2800" u="sng" dirty="0"/>
              <a:t>obtain</a:t>
            </a:r>
            <a:r>
              <a:rPr lang="en-US" sz="2800" dirty="0"/>
              <a:t> and </a:t>
            </a:r>
            <a:r>
              <a:rPr lang="en-US" sz="2800" u="sng" dirty="0"/>
              <a:t>own</a:t>
            </a:r>
            <a:r>
              <a:rPr lang="en-US" sz="2800" dirty="0"/>
              <a:t> land.</a:t>
            </a:r>
          </a:p>
          <a:p>
            <a:r>
              <a:rPr lang="en-US" sz="2800" u="sng" dirty="0"/>
              <a:t>All</a:t>
            </a:r>
            <a:r>
              <a:rPr lang="en-US" sz="2800" dirty="0"/>
              <a:t> family members worked to </a:t>
            </a:r>
            <a:r>
              <a:rPr lang="en-US" sz="2800" u="sng" dirty="0"/>
              <a:t>provide</a:t>
            </a:r>
            <a:r>
              <a:rPr lang="en-US" sz="2800" dirty="0"/>
              <a:t> for the family’s needs.</a:t>
            </a:r>
          </a:p>
          <a:p>
            <a:r>
              <a:rPr lang="en-US" sz="2800" dirty="0"/>
              <a:t>Work done by both spouses was </a:t>
            </a:r>
            <a:r>
              <a:rPr lang="en-US" sz="2800" u="sng" dirty="0"/>
              <a:t>important</a:t>
            </a:r>
            <a:r>
              <a:rPr lang="en-US" sz="2800" dirty="0"/>
              <a:t> and </a:t>
            </a:r>
            <a:r>
              <a:rPr lang="en-US" sz="2800" u="sng" dirty="0"/>
              <a:t>necessary </a:t>
            </a:r>
            <a:r>
              <a:rPr lang="en-US" sz="2800" dirty="0"/>
              <a:t>for the family’s </a:t>
            </a:r>
            <a:r>
              <a:rPr lang="en-US" sz="2800" u="sng" dirty="0"/>
              <a:t>survival</a:t>
            </a:r>
            <a:r>
              <a:rPr lang="en-US" sz="2800" dirty="0"/>
              <a:t>.</a:t>
            </a:r>
          </a:p>
          <a:p>
            <a:r>
              <a:rPr lang="en-US" sz="2800" dirty="0"/>
              <a:t>Children were </a:t>
            </a:r>
            <a:r>
              <a:rPr lang="en-US" sz="2800" u="sng" dirty="0"/>
              <a:t>valuable</a:t>
            </a:r>
            <a:r>
              <a:rPr lang="en-US" sz="2800" dirty="0"/>
              <a:t>, for they helped with </a:t>
            </a:r>
            <a:r>
              <a:rPr lang="en-US" sz="2800" u="sng" dirty="0"/>
              <a:t>chores</a:t>
            </a:r>
            <a:r>
              <a:rPr lang="en-US" sz="2800" dirty="0"/>
              <a:t> at a very young age. </a:t>
            </a:r>
          </a:p>
          <a:p>
            <a:r>
              <a:rPr lang="en-US" sz="2800" dirty="0"/>
              <a:t>Relatives lived near by.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665" y="384503"/>
            <a:ext cx="3394656" cy="25120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940" y="3338971"/>
            <a:ext cx="2219660" cy="298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Questions…Answer on a sheet (full sentences) and hand in.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31360"/>
          </a:xfrm>
        </p:spPr>
        <p:txBody>
          <a:bodyPr>
            <a:normAutofit/>
          </a:bodyPr>
          <a:lstStyle/>
          <a:p>
            <a:r>
              <a:rPr lang="en-US" sz="2800" dirty="0"/>
              <a:t>What were the advantages and disadvantages of growing up in a colonial family?</a:t>
            </a:r>
          </a:p>
          <a:p>
            <a:r>
              <a:rPr lang="en-US" sz="2800" dirty="0"/>
              <a:t>Was parenting easier or more difficult then?</a:t>
            </a:r>
          </a:p>
          <a:p>
            <a:r>
              <a:rPr lang="en-US" sz="2800" dirty="0"/>
              <a:t>Do you think children growing up in a colonial family had problems, such as establishing their identity or feeling low self-esteem? Why?</a:t>
            </a:r>
          </a:p>
          <a:p>
            <a:r>
              <a:rPr lang="en-US" sz="2800" dirty="0"/>
              <a:t>What are some examples of characteristics of families today that are similar to those of the colonial family?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0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6919" y="261926"/>
            <a:ext cx="8596668" cy="1320800"/>
          </a:xfrm>
        </p:spPr>
        <p:txBody>
          <a:bodyPr/>
          <a:lstStyle/>
          <a:p>
            <a:r>
              <a:rPr lang="en-US" dirty="0"/>
              <a:t>The Family During The Industrial Revolution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59" y="1686560"/>
            <a:ext cx="8759228" cy="4572000"/>
          </a:xfrm>
        </p:spPr>
        <p:txBody>
          <a:bodyPr>
            <a:normAutofit/>
          </a:bodyPr>
          <a:lstStyle/>
          <a:p>
            <a:r>
              <a:rPr lang="en-US" sz="2800" dirty="0"/>
              <a:t>Many families </a:t>
            </a:r>
            <a:r>
              <a:rPr lang="en-US" sz="2800" u="sng" dirty="0"/>
              <a:t>moved</a:t>
            </a:r>
            <a:r>
              <a:rPr lang="en-US" sz="2800" dirty="0"/>
              <a:t> from rural areas to </a:t>
            </a:r>
            <a:r>
              <a:rPr lang="en-US" sz="2800" u="sng" dirty="0"/>
              <a:t>large</a:t>
            </a:r>
            <a:r>
              <a:rPr lang="en-US" sz="2800" dirty="0"/>
              <a:t> cities.</a:t>
            </a:r>
          </a:p>
          <a:p>
            <a:r>
              <a:rPr lang="en-US" sz="2800" dirty="0"/>
              <a:t>They found </a:t>
            </a:r>
            <a:r>
              <a:rPr lang="en-US" sz="2800" u="sng" dirty="0"/>
              <a:t>work</a:t>
            </a:r>
            <a:r>
              <a:rPr lang="en-US" sz="2800" dirty="0"/>
              <a:t> in factories.</a:t>
            </a:r>
          </a:p>
          <a:p>
            <a:r>
              <a:rPr lang="en-US" sz="2800" dirty="0"/>
              <a:t>Families no longer worked for </a:t>
            </a:r>
            <a:r>
              <a:rPr lang="en-US" sz="2800" u="sng" dirty="0"/>
              <a:t>themselves</a:t>
            </a:r>
            <a:r>
              <a:rPr lang="en-US" sz="2800" dirty="0"/>
              <a:t>, they worked for </a:t>
            </a:r>
            <a:r>
              <a:rPr lang="en-US" sz="2800" u="sng" dirty="0"/>
              <a:t>someone else</a:t>
            </a:r>
            <a:r>
              <a:rPr lang="en-US" sz="2800" dirty="0"/>
              <a:t>.</a:t>
            </a:r>
          </a:p>
          <a:p>
            <a:r>
              <a:rPr lang="en-US" sz="2800" dirty="0"/>
              <a:t>They became </a:t>
            </a:r>
            <a:r>
              <a:rPr lang="en-US" sz="2800" u="sng" dirty="0"/>
              <a:t>dependent</a:t>
            </a:r>
            <a:r>
              <a:rPr lang="en-US" sz="2800" dirty="0"/>
              <a:t> on others as they adopted the role of </a:t>
            </a:r>
            <a:r>
              <a:rPr lang="en-US" sz="2800" u="sng" dirty="0"/>
              <a:t>customers</a:t>
            </a:r>
            <a:r>
              <a:rPr lang="en-US" sz="2800" dirty="0"/>
              <a:t>.</a:t>
            </a:r>
          </a:p>
          <a:p>
            <a:r>
              <a:rPr lang="en-US" sz="2800" u="sng" dirty="0"/>
              <a:t>Large </a:t>
            </a:r>
            <a:r>
              <a:rPr lang="en-US" sz="2800" dirty="0"/>
              <a:t>families were no longer an advantage as they no longer needed help with the </a:t>
            </a:r>
            <a:r>
              <a:rPr lang="en-US" sz="2800" u="sng" dirty="0"/>
              <a:t>farming</a:t>
            </a:r>
            <a:r>
              <a:rPr lang="en-US" sz="2800" dirty="0"/>
              <a:t> chores.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612" y="261926"/>
            <a:ext cx="3541830" cy="247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132" y="1489725"/>
            <a:ext cx="8596668" cy="3880773"/>
          </a:xfrm>
        </p:spPr>
        <p:txBody>
          <a:bodyPr/>
          <a:lstStyle/>
          <a:p>
            <a:r>
              <a:rPr lang="en-US" sz="2800" dirty="0"/>
              <a:t>Parenting roles changed too:</a:t>
            </a:r>
          </a:p>
          <a:p>
            <a:pPr lvl="1"/>
            <a:r>
              <a:rPr lang="en-US" sz="2800" dirty="0"/>
              <a:t>Men worked </a:t>
            </a:r>
            <a:r>
              <a:rPr lang="en-US" sz="2800" u="sng" dirty="0"/>
              <a:t>long</a:t>
            </a:r>
            <a:r>
              <a:rPr lang="en-US" sz="2800" dirty="0"/>
              <a:t> hours to provide for their families needs.</a:t>
            </a:r>
          </a:p>
          <a:p>
            <a:pPr lvl="1"/>
            <a:r>
              <a:rPr lang="en-US" sz="2800" dirty="0"/>
              <a:t>Women took the role of </a:t>
            </a:r>
            <a:r>
              <a:rPr lang="en-US" sz="2800" u="sng" dirty="0"/>
              <a:t>raising children </a:t>
            </a:r>
            <a:r>
              <a:rPr lang="en-US" sz="2800" dirty="0"/>
              <a:t>as</a:t>
            </a:r>
          </a:p>
          <a:p>
            <a:pPr marL="457200" lvl="1" indent="0">
              <a:buNone/>
            </a:pPr>
            <a:r>
              <a:rPr lang="en-US" sz="2800" dirty="0"/>
              <a:t> she was the one whose </a:t>
            </a:r>
            <a:r>
              <a:rPr lang="en-US" sz="2800" u="sng" dirty="0"/>
              <a:t>full-time</a:t>
            </a:r>
            <a:r>
              <a:rPr lang="en-US" sz="2800" dirty="0"/>
              <a:t> job was    </a:t>
            </a:r>
            <a:r>
              <a:rPr lang="en-US" sz="2800" u="sng" dirty="0"/>
              <a:t>homemaking</a:t>
            </a:r>
            <a:r>
              <a:rPr lang="en-US" sz="2800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97" y="1581466"/>
            <a:ext cx="3053635" cy="36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4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discuss in </a:t>
            </a:r>
            <a:r>
              <a:rPr lang="en-US"/>
              <a:t>groups.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1. In what way(s) are people better off living in the city?</a:t>
            </a:r>
          </a:p>
          <a:p>
            <a:r>
              <a:rPr lang="en-US" sz="2800" dirty="0"/>
              <a:t>2. What benefits does a person lose from leaving the rural community?</a:t>
            </a:r>
          </a:p>
          <a:p>
            <a:r>
              <a:rPr lang="en-US" sz="2800" dirty="0"/>
              <a:t>3. In what way(s) was family life in the industrial revolution similar to family life today?</a:t>
            </a:r>
          </a:p>
        </p:txBody>
      </p:sp>
    </p:spTree>
    <p:extLst>
      <p:ext uri="{BB962C8B-B14F-4D97-AF65-F5344CB8AC3E}">
        <p14:creationId xmlns:p14="http://schemas.microsoft.com/office/powerpoint/2010/main" val="55352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748"/>
          </a:xfrm>
        </p:spPr>
        <p:txBody>
          <a:bodyPr/>
          <a:lstStyle/>
          <a:p>
            <a:r>
              <a:rPr lang="en-US" dirty="0"/>
              <a:t>The Family in the Technological 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86348"/>
            <a:ext cx="8596668" cy="5014451"/>
          </a:xfrm>
        </p:spPr>
        <p:txBody>
          <a:bodyPr>
            <a:normAutofit/>
          </a:bodyPr>
          <a:lstStyle/>
          <a:p>
            <a:r>
              <a:rPr lang="en-US" sz="2400" dirty="0"/>
              <a:t>Jobs were </a:t>
            </a:r>
            <a:r>
              <a:rPr lang="en-US" sz="2400" u="sng" dirty="0"/>
              <a:t>easy</a:t>
            </a:r>
            <a:r>
              <a:rPr lang="en-US" sz="2400" dirty="0"/>
              <a:t> to obtain.</a:t>
            </a:r>
          </a:p>
          <a:p>
            <a:r>
              <a:rPr lang="en-US" sz="2400" dirty="0"/>
              <a:t>Families bought </a:t>
            </a:r>
            <a:r>
              <a:rPr lang="en-US" sz="2400" u="sng" dirty="0"/>
              <a:t>appliances</a:t>
            </a:r>
            <a:r>
              <a:rPr lang="en-US" sz="2400" dirty="0"/>
              <a:t> and </a:t>
            </a:r>
            <a:r>
              <a:rPr lang="en-US" sz="2400" u="sng" dirty="0"/>
              <a:t>cars</a:t>
            </a:r>
            <a:r>
              <a:rPr lang="en-US" sz="2400" dirty="0"/>
              <a:t> to make life </a:t>
            </a:r>
            <a:r>
              <a:rPr lang="en-US" sz="2400" u="sng" dirty="0"/>
              <a:t>easier</a:t>
            </a:r>
            <a:r>
              <a:rPr lang="en-US" sz="2400" dirty="0"/>
              <a:t> and </a:t>
            </a:r>
            <a:r>
              <a:rPr lang="en-US" sz="2400" u="sng" dirty="0"/>
              <a:t>comfortable</a:t>
            </a:r>
            <a:r>
              <a:rPr lang="en-US" sz="2400" dirty="0"/>
              <a:t>.</a:t>
            </a:r>
          </a:p>
          <a:p>
            <a:r>
              <a:rPr lang="en-US" sz="2400" dirty="0"/>
              <a:t>The demand on family </a:t>
            </a:r>
            <a:r>
              <a:rPr lang="en-US" sz="2400" u="sng" dirty="0"/>
              <a:t>income</a:t>
            </a:r>
            <a:r>
              <a:rPr lang="en-US" sz="2400" dirty="0"/>
              <a:t> increased which explains why many </a:t>
            </a:r>
            <a:r>
              <a:rPr lang="en-US" sz="2400" u="sng" dirty="0"/>
              <a:t>women</a:t>
            </a:r>
            <a:r>
              <a:rPr lang="en-US" sz="2400" dirty="0"/>
              <a:t> joined the workforce.</a:t>
            </a:r>
          </a:p>
          <a:p>
            <a:r>
              <a:rPr lang="en-US" sz="2400" dirty="0"/>
              <a:t>Because many women worked, </a:t>
            </a:r>
            <a:r>
              <a:rPr lang="en-US" sz="2400" u="sng" dirty="0"/>
              <a:t>children</a:t>
            </a:r>
            <a:r>
              <a:rPr lang="en-US" sz="2400" dirty="0"/>
              <a:t> had to play a different </a:t>
            </a:r>
            <a:r>
              <a:rPr lang="en-US" sz="2400" u="sng" dirty="0"/>
              <a:t>role</a:t>
            </a:r>
            <a:r>
              <a:rPr lang="en-US" sz="2400" dirty="0"/>
              <a:t> as well. They shared the role with </a:t>
            </a:r>
            <a:r>
              <a:rPr lang="en-US" sz="2400" u="sng" dirty="0"/>
              <a:t>babysitters</a:t>
            </a:r>
            <a:r>
              <a:rPr lang="en-US" sz="2400" dirty="0"/>
              <a:t>, </a:t>
            </a:r>
            <a:r>
              <a:rPr lang="en-US" sz="2400" u="sng" dirty="0"/>
              <a:t>childcare workers</a:t>
            </a:r>
            <a:r>
              <a:rPr lang="en-US" sz="2400" dirty="0"/>
              <a:t>, and teachers.</a:t>
            </a:r>
          </a:p>
          <a:p>
            <a:r>
              <a:rPr lang="en-US" sz="2400" dirty="0"/>
              <a:t>The </a:t>
            </a:r>
            <a:r>
              <a:rPr lang="en-US" sz="2400" u="sng" dirty="0"/>
              <a:t>marriage</a:t>
            </a:r>
            <a:r>
              <a:rPr lang="en-US" sz="2400" dirty="0"/>
              <a:t> relationship changed: became based on mutual </a:t>
            </a:r>
            <a:r>
              <a:rPr lang="en-US" sz="2400" u="sng" dirty="0"/>
              <a:t>love</a:t>
            </a:r>
            <a:r>
              <a:rPr lang="en-US" sz="2400" dirty="0"/>
              <a:t> and </a:t>
            </a:r>
            <a:r>
              <a:rPr lang="en-US" sz="2400" u="sng" dirty="0"/>
              <a:t>affection</a:t>
            </a:r>
            <a:r>
              <a:rPr lang="en-US" sz="2400" dirty="0"/>
              <a:t> rather than a need for a </a:t>
            </a:r>
            <a:r>
              <a:rPr lang="en-US" sz="2400" u="sng" dirty="0"/>
              <a:t>person </a:t>
            </a:r>
            <a:r>
              <a:rPr lang="en-US" sz="2400" dirty="0"/>
              <a:t>to provide for the other.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9983">
            <a:off x="8913930" y="1230649"/>
            <a:ext cx="3142445" cy="209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1182</TotalTime>
  <Words>1089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Facette</vt:lpstr>
      <vt:lpstr>Families in a Changing World</vt:lpstr>
      <vt:lpstr>Try to answer these questions and be prepared to discuss them.</vt:lpstr>
      <vt:lpstr>What is a family?</vt:lpstr>
      <vt:lpstr>The Colonial Family</vt:lpstr>
      <vt:lpstr>Questions…Answer on a sheet (full sentences) and hand in.</vt:lpstr>
      <vt:lpstr>The Family During The Industrial Revolution</vt:lpstr>
      <vt:lpstr>(continued…)</vt:lpstr>
      <vt:lpstr>Questions to discuss in groups.</vt:lpstr>
      <vt:lpstr>The Family in the Technological Age</vt:lpstr>
      <vt:lpstr>(continued…)</vt:lpstr>
      <vt:lpstr>Questions - to answer on paper and hand in for marking. (done in class) Please write questions + answers – </vt:lpstr>
      <vt:lpstr>In summary…</vt:lpstr>
      <vt:lpstr>Questions…to discuss in small groups.  No need for note taking during discussion.</vt:lpstr>
      <vt:lpstr>Benefits of Family Living</vt:lpstr>
      <vt:lpstr>Complete the following questions and be prepared to share your responses with the class:</vt:lpstr>
      <vt:lpstr>“Decades” – Poster Project Due date: (Found on outline provided)</vt:lpstr>
    </vt:vector>
  </TitlesOfParts>
  <Company>Anglophone South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in a changing world</dc:title>
  <dc:creator>Savoie, Carole (ASD-N)</dc:creator>
  <cp:lastModifiedBy>Levesque Godin, Elaine (ASD-N)</cp:lastModifiedBy>
  <cp:revision>62</cp:revision>
  <cp:lastPrinted>2018-09-19T17:32:52Z</cp:lastPrinted>
  <dcterms:created xsi:type="dcterms:W3CDTF">2015-01-20T14:54:12Z</dcterms:created>
  <dcterms:modified xsi:type="dcterms:W3CDTF">2020-01-30T19:42:07Z</dcterms:modified>
</cp:coreProperties>
</file>