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75888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9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6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9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9539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3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5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0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739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047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090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Concentration of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45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80848"/>
            <a:ext cx="9601200" cy="1485900"/>
          </a:xfrm>
        </p:spPr>
        <p:txBody>
          <a:bodyPr/>
          <a:lstStyle/>
          <a:p>
            <a:r>
              <a:rPr lang="en-CA" dirty="0"/>
              <a:t>Ionization/dissociation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6194"/>
            <a:ext cx="9601200" cy="5044966"/>
          </a:xfrm>
        </p:spPr>
        <p:txBody>
          <a:bodyPr>
            <a:normAutofit/>
          </a:bodyPr>
          <a:lstStyle/>
          <a:p>
            <a:r>
              <a:rPr lang="en-CA" sz="3200" dirty="0"/>
              <a:t>This is the reaction of neutral atoms or molecules to form charged ions. It occurs only with soluble molecules of </a:t>
            </a:r>
            <a:r>
              <a:rPr lang="en-CA" sz="3200" dirty="0" err="1"/>
              <a:t>ionics</a:t>
            </a:r>
            <a:r>
              <a:rPr lang="en-CA" sz="3200" dirty="0"/>
              <a:t>, acids or bases. Molecular compounds in solution do not ionize.</a:t>
            </a:r>
          </a:p>
          <a:p>
            <a:r>
              <a:rPr lang="en-CA" sz="3200" dirty="0"/>
              <a:t>The reactions need to be balanced.</a:t>
            </a:r>
          </a:p>
          <a:p>
            <a:r>
              <a:rPr lang="en-CA" sz="3200" dirty="0"/>
              <a:t>Polyatomic rules do not apply here because the particles are ions and not atoms.</a:t>
            </a:r>
          </a:p>
          <a:p>
            <a:r>
              <a:rPr lang="en-CA" sz="3200" dirty="0"/>
              <a:t>Charges on the ions </a:t>
            </a:r>
            <a:r>
              <a:rPr lang="en-CA" sz="3200" b="1" dirty="0"/>
              <a:t>MUST</a:t>
            </a:r>
            <a:r>
              <a:rPr lang="en-CA" sz="3200" dirty="0"/>
              <a:t> be included or it is incorrect</a:t>
            </a:r>
            <a:r>
              <a:rPr lang="en-C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802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335746"/>
            <a:ext cx="9601196" cy="1303867"/>
          </a:xfrm>
        </p:spPr>
        <p:txBody>
          <a:bodyPr/>
          <a:lstStyle/>
          <a:p>
            <a:r>
              <a:rPr lang="en-CA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39612"/>
            <a:ext cx="10684564" cy="4950373"/>
          </a:xfrm>
        </p:spPr>
        <p:txBody>
          <a:bodyPr>
            <a:normAutofit fontScale="92500"/>
          </a:bodyPr>
          <a:lstStyle/>
          <a:p>
            <a:r>
              <a:rPr lang="en-CA" sz="3200" dirty="0"/>
              <a:t>HCl</a:t>
            </a:r>
            <a:r>
              <a:rPr lang="en-CA" sz="3200" baseline="-25000" dirty="0"/>
              <a:t>(</a:t>
            </a:r>
            <a:r>
              <a:rPr lang="en-CA" sz="3200" baseline="-25000" dirty="0" err="1"/>
              <a:t>aq</a:t>
            </a:r>
            <a:r>
              <a:rPr lang="en-CA" sz="3200" baseline="-25000" dirty="0"/>
              <a:t>)</a:t>
            </a:r>
            <a:r>
              <a:rPr lang="en-CA" sz="3200" dirty="0"/>
              <a:t> </a:t>
            </a:r>
            <a:r>
              <a:rPr lang="en-CA" sz="3200" dirty="0">
                <a:sym typeface="Wingdings" panose="05000000000000000000" pitchFamily="2" charset="2"/>
              </a:rPr>
              <a:t> H</a:t>
            </a:r>
            <a:r>
              <a:rPr lang="en-CA" sz="3200" baseline="30000" dirty="0">
                <a:sym typeface="Wingdings" panose="05000000000000000000" pitchFamily="2" charset="2"/>
              </a:rPr>
              <a:t>+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 </a:t>
            </a:r>
            <a:r>
              <a:rPr lang="en-CA" sz="3200" dirty="0">
                <a:sym typeface="Wingdings" panose="05000000000000000000" pitchFamily="2" charset="2"/>
              </a:rPr>
              <a:t>+ Cl</a:t>
            </a:r>
            <a:r>
              <a:rPr lang="en-CA" sz="3200" baseline="30000" dirty="0">
                <a:sym typeface="Wingdings" panose="05000000000000000000" pitchFamily="2" charset="2"/>
              </a:rPr>
              <a:t>-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             </a:t>
            </a:r>
            <a:r>
              <a:rPr lang="en-CA" sz="3200" dirty="0">
                <a:solidFill>
                  <a:srgbClr val="002060"/>
                </a:solidFill>
                <a:sym typeface="Wingdings" panose="05000000000000000000" pitchFamily="2" charset="2"/>
              </a:rPr>
              <a:t>Acid will ionize</a:t>
            </a:r>
            <a:endParaRPr lang="en-CA" sz="3200" baseline="-25000" dirty="0">
              <a:solidFill>
                <a:srgbClr val="002060"/>
              </a:solidFill>
            </a:endParaRPr>
          </a:p>
          <a:p>
            <a:endParaRPr lang="en-CA" sz="3200" baseline="-25000" dirty="0"/>
          </a:p>
          <a:p>
            <a:r>
              <a:rPr lang="en-CA" sz="3200" dirty="0"/>
              <a:t>Ba(OH)</a:t>
            </a:r>
            <a:r>
              <a:rPr lang="en-CA" sz="3200" baseline="-25000" dirty="0"/>
              <a:t>2(</a:t>
            </a:r>
            <a:r>
              <a:rPr lang="en-CA" sz="3200" baseline="-25000" dirty="0" err="1"/>
              <a:t>aq</a:t>
            </a:r>
            <a:r>
              <a:rPr lang="en-CA" sz="3200" baseline="-25000" dirty="0"/>
              <a:t>) </a:t>
            </a:r>
            <a:r>
              <a:rPr lang="en-CA" sz="3200" dirty="0">
                <a:sym typeface="Wingdings" panose="05000000000000000000" pitchFamily="2" charset="2"/>
              </a:rPr>
              <a:t> Ba</a:t>
            </a:r>
            <a:r>
              <a:rPr lang="en-CA" sz="3200" baseline="30000" dirty="0">
                <a:sym typeface="Wingdings" panose="05000000000000000000" pitchFamily="2" charset="2"/>
              </a:rPr>
              <a:t>2+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</a:t>
            </a:r>
            <a:r>
              <a:rPr lang="en-CA" sz="3200" dirty="0">
                <a:sym typeface="Wingdings" panose="05000000000000000000" pitchFamily="2" charset="2"/>
              </a:rPr>
              <a:t> + 2 OH</a:t>
            </a:r>
            <a:r>
              <a:rPr lang="en-CA" sz="3200" baseline="30000" dirty="0">
                <a:sym typeface="Wingdings" panose="05000000000000000000" pitchFamily="2" charset="2"/>
              </a:rPr>
              <a:t>-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    </a:t>
            </a:r>
            <a:r>
              <a:rPr lang="en-CA" sz="3200" dirty="0">
                <a:sym typeface="Wingdings" panose="05000000000000000000" pitchFamily="2" charset="2"/>
              </a:rPr>
              <a:t>  </a:t>
            </a:r>
            <a:r>
              <a:rPr lang="en-CA" sz="3200" dirty="0">
                <a:solidFill>
                  <a:srgbClr val="002060"/>
                </a:solidFill>
                <a:sym typeface="Wingdings" panose="05000000000000000000" pitchFamily="2" charset="2"/>
              </a:rPr>
              <a:t>Base will ionize</a:t>
            </a:r>
            <a:endParaRPr lang="en-CA" sz="3200" baseline="-25000" dirty="0">
              <a:solidFill>
                <a:srgbClr val="002060"/>
              </a:solidFill>
            </a:endParaRPr>
          </a:p>
          <a:p>
            <a:endParaRPr lang="en-CA" sz="3200" baseline="-25000" dirty="0"/>
          </a:p>
          <a:p>
            <a:r>
              <a:rPr lang="en-CA" sz="3200" dirty="0"/>
              <a:t>Al</a:t>
            </a:r>
            <a:r>
              <a:rPr lang="en-CA" sz="3200" baseline="-25000" dirty="0"/>
              <a:t>2</a:t>
            </a:r>
            <a:r>
              <a:rPr lang="en-CA" sz="3200" dirty="0"/>
              <a:t>(SO</a:t>
            </a:r>
            <a:r>
              <a:rPr lang="en-CA" sz="3200" baseline="-25000" dirty="0"/>
              <a:t>4</a:t>
            </a:r>
            <a:r>
              <a:rPr lang="en-CA" sz="3200" dirty="0"/>
              <a:t>)</a:t>
            </a:r>
            <a:r>
              <a:rPr lang="en-CA" sz="3200" baseline="-25000" dirty="0"/>
              <a:t>3(</a:t>
            </a:r>
            <a:r>
              <a:rPr lang="en-CA" sz="3200" baseline="-25000" dirty="0" err="1"/>
              <a:t>aq</a:t>
            </a:r>
            <a:r>
              <a:rPr lang="en-CA" sz="3200" baseline="-25000" dirty="0"/>
              <a:t>) </a:t>
            </a:r>
            <a:r>
              <a:rPr lang="en-CA" sz="3200" dirty="0">
                <a:sym typeface="Wingdings" panose="05000000000000000000" pitchFamily="2" charset="2"/>
              </a:rPr>
              <a:t>  2 Al</a:t>
            </a:r>
            <a:r>
              <a:rPr lang="en-CA" sz="3200" baseline="30000" dirty="0">
                <a:sym typeface="Wingdings" panose="05000000000000000000" pitchFamily="2" charset="2"/>
              </a:rPr>
              <a:t>3+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</a:t>
            </a:r>
            <a:r>
              <a:rPr lang="en-CA" sz="3200" dirty="0">
                <a:sym typeface="Wingdings" panose="05000000000000000000" pitchFamily="2" charset="2"/>
              </a:rPr>
              <a:t>  + 3 SO</a:t>
            </a:r>
            <a:r>
              <a:rPr lang="en-CA" sz="3200" baseline="-25000" dirty="0">
                <a:sym typeface="Wingdings" panose="05000000000000000000" pitchFamily="2" charset="2"/>
              </a:rPr>
              <a:t>4</a:t>
            </a:r>
            <a:r>
              <a:rPr lang="en-CA" sz="3200" baseline="30000" dirty="0">
                <a:sym typeface="Wingdings" panose="05000000000000000000" pitchFamily="2" charset="2"/>
              </a:rPr>
              <a:t>2+</a:t>
            </a:r>
            <a:r>
              <a:rPr lang="en-CA" sz="3200" baseline="-25000" dirty="0">
                <a:sym typeface="Wingdings" panose="05000000000000000000" pitchFamily="2" charset="2"/>
              </a:rPr>
              <a:t>(</a:t>
            </a:r>
            <a:r>
              <a:rPr lang="en-CA" sz="3200" baseline="-25000" dirty="0" err="1">
                <a:sym typeface="Wingdings" panose="05000000000000000000" pitchFamily="2" charset="2"/>
              </a:rPr>
              <a:t>aq</a:t>
            </a:r>
            <a:r>
              <a:rPr lang="en-CA" sz="3200" baseline="-25000" dirty="0">
                <a:sym typeface="Wingdings" panose="05000000000000000000" pitchFamily="2" charset="2"/>
              </a:rPr>
              <a:t>)</a:t>
            </a:r>
            <a:r>
              <a:rPr lang="en-CA" sz="3200" dirty="0">
                <a:sym typeface="Wingdings" panose="05000000000000000000" pitchFamily="2" charset="2"/>
              </a:rPr>
              <a:t>    </a:t>
            </a:r>
            <a:r>
              <a:rPr lang="en-CA" sz="3200" dirty="0">
                <a:solidFill>
                  <a:srgbClr val="002060"/>
                </a:solidFill>
                <a:sym typeface="Wingdings" panose="05000000000000000000" pitchFamily="2" charset="2"/>
              </a:rPr>
              <a:t>Soluble ionic will ionize</a:t>
            </a:r>
            <a:endParaRPr lang="en-CA" sz="3200" dirty="0">
              <a:solidFill>
                <a:srgbClr val="002060"/>
              </a:solidFill>
            </a:endParaRPr>
          </a:p>
          <a:p>
            <a:endParaRPr lang="en-CA" sz="3200" dirty="0"/>
          </a:p>
          <a:p>
            <a:r>
              <a:rPr lang="en-CA" sz="3200" dirty="0"/>
              <a:t>AgCl</a:t>
            </a:r>
            <a:r>
              <a:rPr lang="en-CA" sz="3200" baseline="-25000" dirty="0"/>
              <a:t>(s) </a:t>
            </a:r>
            <a:r>
              <a:rPr lang="en-CA" sz="3200" dirty="0">
                <a:sym typeface="Wingdings" panose="05000000000000000000" pitchFamily="2" charset="2"/>
              </a:rPr>
              <a:t> </a:t>
            </a:r>
            <a:r>
              <a:rPr lang="en-CA" sz="3200" dirty="0"/>
              <a:t>AgCl</a:t>
            </a:r>
            <a:r>
              <a:rPr lang="en-CA" sz="3200" baseline="-25000" dirty="0"/>
              <a:t>(s) </a:t>
            </a:r>
            <a:r>
              <a:rPr lang="en-CA" sz="3200" dirty="0"/>
              <a:t>              </a:t>
            </a:r>
            <a:r>
              <a:rPr lang="en-CA" sz="3200" dirty="0">
                <a:solidFill>
                  <a:srgbClr val="002060"/>
                </a:solidFill>
              </a:rPr>
              <a:t>Insoluble ionic will not ionize</a:t>
            </a:r>
            <a:endParaRPr lang="en-CA" sz="3200" baseline="-25000" dirty="0">
              <a:solidFill>
                <a:srgbClr val="002060"/>
              </a:solidFill>
            </a:endParaRPr>
          </a:p>
          <a:p>
            <a:endParaRPr lang="en-CA" sz="3200" baseline="-25000" dirty="0"/>
          </a:p>
          <a:p>
            <a:r>
              <a:rPr lang="en-CA" sz="3200" dirty="0"/>
              <a:t>C</a:t>
            </a:r>
            <a:r>
              <a:rPr lang="en-CA" sz="3200" baseline="-25000" dirty="0"/>
              <a:t>6</a:t>
            </a:r>
            <a:r>
              <a:rPr lang="en-CA" sz="3200" dirty="0"/>
              <a:t>H</a:t>
            </a:r>
            <a:r>
              <a:rPr lang="en-CA" sz="3200" baseline="-25000" dirty="0"/>
              <a:t>12</a:t>
            </a:r>
            <a:r>
              <a:rPr lang="en-CA" sz="3200" dirty="0"/>
              <a:t>O</a:t>
            </a:r>
            <a:r>
              <a:rPr lang="en-CA" sz="3200" baseline="-25000" dirty="0"/>
              <a:t>6(</a:t>
            </a:r>
            <a:r>
              <a:rPr lang="en-CA" sz="3200" baseline="-25000" dirty="0" err="1"/>
              <a:t>aq</a:t>
            </a:r>
            <a:r>
              <a:rPr lang="en-CA" baseline="-25000" dirty="0"/>
              <a:t>)  </a:t>
            </a:r>
            <a:r>
              <a:rPr lang="en-CA" dirty="0"/>
              <a:t> </a:t>
            </a:r>
            <a:r>
              <a:rPr lang="en-CA" sz="3000" dirty="0">
                <a:sym typeface="Wingdings" panose="05000000000000000000" pitchFamily="2" charset="2"/>
              </a:rPr>
              <a:t> </a:t>
            </a:r>
            <a:r>
              <a:rPr lang="en-CA" sz="3000" dirty="0"/>
              <a:t>C</a:t>
            </a:r>
            <a:r>
              <a:rPr lang="en-CA" sz="3000" baseline="-25000" dirty="0"/>
              <a:t>6</a:t>
            </a:r>
            <a:r>
              <a:rPr lang="en-CA" sz="3000" dirty="0"/>
              <a:t>H</a:t>
            </a:r>
            <a:r>
              <a:rPr lang="en-CA" sz="3000" baseline="-25000" dirty="0"/>
              <a:t>12</a:t>
            </a:r>
            <a:r>
              <a:rPr lang="en-CA" sz="3000" dirty="0"/>
              <a:t>O</a:t>
            </a:r>
            <a:r>
              <a:rPr lang="en-CA" sz="3000" baseline="-25000" dirty="0"/>
              <a:t>6(</a:t>
            </a:r>
            <a:r>
              <a:rPr lang="en-CA" sz="3000" baseline="-25000" dirty="0" err="1"/>
              <a:t>aq</a:t>
            </a:r>
            <a:r>
              <a:rPr lang="en-CA" sz="3000" baseline="-25000" dirty="0"/>
              <a:t>)             </a:t>
            </a:r>
            <a:r>
              <a:rPr lang="en-CA" sz="3000" dirty="0">
                <a:solidFill>
                  <a:srgbClr val="002060"/>
                </a:solidFill>
              </a:rPr>
              <a:t>Molecular will not ionize</a:t>
            </a:r>
          </a:p>
        </p:txBody>
      </p:sp>
    </p:spTree>
    <p:extLst>
      <p:ext uri="{BB962C8B-B14F-4D97-AF65-F5344CB8AC3E}">
        <p14:creationId xmlns:p14="http://schemas.microsoft.com/office/powerpoint/2010/main" val="229617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Concentration of solutes in </a:t>
            </a:r>
            <a:r>
              <a:rPr lang="en-CA" dirty="0" err="1"/>
              <a:t>mol</a:t>
            </a:r>
            <a:r>
              <a:rPr lang="en-CA" dirty="0"/>
              <a:t>/L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Molar concentration of ions is always the whole number multiple of the compound concentration. The mole ratios from the coefficients in the </a:t>
            </a:r>
            <a:r>
              <a:rPr lang="en-CA" sz="3200" b="1" dirty="0"/>
              <a:t>balanced</a:t>
            </a:r>
            <a:r>
              <a:rPr lang="en-CA" sz="3200" dirty="0"/>
              <a:t> equations are used to predict the concentration of the ions in solution. </a:t>
            </a:r>
          </a:p>
        </p:txBody>
      </p:sp>
    </p:spTree>
    <p:extLst>
      <p:ext uri="{BB962C8B-B14F-4D97-AF65-F5344CB8AC3E}">
        <p14:creationId xmlns:p14="http://schemas.microsoft.com/office/powerpoint/2010/main" val="308526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131"/>
            <a:ext cx="9601200" cy="1485900"/>
          </a:xfrm>
        </p:spPr>
        <p:txBody>
          <a:bodyPr/>
          <a:lstStyle/>
          <a:p>
            <a:r>
              <a:rPr lang="en-CA" dirty="0"/>
              <a:t>Concentration of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662" y="1213945"/>
            <a:ext cx="9601200" cy="3581400"/>
          </a:xfrm>
        </p:spPr>
        <p:txBody>
          <a:bodyPr>
            <a:noAutofit/>
          </a:bodyPr>
          <a:lstStyle/>
          <a:p>
            <a:r>
              <a:rPr lang="en-CA" sz="3200" dirty="0"/>
              <a:t>The concentration of solution is a measure of the amount of solute (the chemical) that is dissolved in a given quantity of solvent (usually water).					</a:t>
            </a:r>
          </a:p>
          <a:p>
            <a:pPr marL="0" indent="0">
              <a:buNone/>
            </a:pPr>
            <a:r>
              <a:rPr lang="en-CA" sz="3200" dirty="0"/>
              <a:t>				C = m/V</a:t>
            </a:r>
          </a:p>
          <a:p>
            <a:pPr marL="0" indent="0" algn="ctr">
              <a:buNone/>
            </a:pPr>
            <a:r>
              <a:rPr lang="en-CA" sz="3200" dirty="0"/>
              <a:t>Concentration= mass ÷ volume</a:t>
            </a:r>
          </a:p>
          <a:p>
            <a:pPr marL="0" indent="0" algn="ctr">
              <a:buNone/>
            </a:pPr>
            <a:r>
              <a:rPr lang="en-CA" sz="3200" dirty="0"/>
              <a:t>Concentration is measured in (g/L, g/mL, mg/L, </a:t>
            </a:r>
            <a:r>
              <a:rPr lang="en-CA" sz="3200" dirty="0" err="1"/>
              <a:t>etc</a:t>
            </a:r>
            <a:r>
              <a:rPr lang="en-CA" sz="3200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53487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5303126"/>
          </a:xfrm>
        </p:spPr>
        <p:txBody>
          <a:bodyPr>
            <a:normAutofit fontScale="47500" lnSpcReduction="20000"/>
          </a:bodyPr>
          <a:lstStyle/>
          <a:p>
            <a:r>
              <a:rPr lang="en-CA" sz="9000" dirty="0"/>
              <a:t>Molarity is a form of concentration that is measured in </a:t>
            </a:r>
            <a:r>
              <a:rPr lang="en-CA" sz="9000" dirty="0" err="1"/>
              <a:t>mol</a:t>
            </a:r>
            <a:r>
              <a:rPr lang="en-CA" sz="9000" dirty="0"/>
              <a:t>/L </a:t>
            </a:r>
            <a:r>
              <a:rPr lang="en-CA" sz="9000" b="1" u="sng" dirty="0"/>
              <a:t>always</a:t>
            </a:r>
            <a:r>
              <a:rPr lang="en-CA" sz="9000" dirty="0"/>
              <a:t>. If a question is asking you to find molarity, you are finding the concentration measured in </a:t>
            </a:r>
            <a:r>
              <a:rPr lang="en-CA" sz="9000" dirty="0" err="1"/>
              <a:t>mol</a:t>
            </a:r>
            <a:r>
              <a:rPr lang="en-CA" sz="9000" dirty="0"/>
              <a:t>/L (M).</a:t>
            </a:r>
          </a:p>
          <a:p>
            <a:endParaRPr lang="en-CA" sz="9000" dirty="0"/>
          </a:p>
          <a:p>
            <a:pPr marL="0" indent="0" algn="ctr">
              <a:buNone/>
            </a:pPr>
            <a:r>
              <a:rPr lang="en-CA" sz="7000" dirty="0"/>
              <a:t>C = n/V</a:t>
            </a:r>
          </a:p>
          <a:p>
            <a:pPr marL="0" indent="0" algn="ctr">
              <a:buNone/>
            </a:pPr>
            <a:r>
              <a:rPr lang="en-CA" sz="7000" dirty="0"/>
              <a:t>Molarity = moles ÷ volume</a:t>
            </a:r>
          </a:p>
          <a:p>
            <a:pPr marL="0" indent="0" algn="ctr">
              <a:buNone/>
            </a:pPr>
            <a:r>
              <a:rPr lang="en-CA" sz="7000" dirty="0"/>
              <a:t>Moles is measured in (</a:t>
            </a:r>
            <a:r>
              <a:rPr lang="en-CA" sz="7000" dirty="0" err="1"/>
              <a:t>mol</a:t>
            </a:r>
            <a:r>
              <a:rPr lang="en-CA" sz="7000" dirty="0"/>
              <a:t>)</a:t>
            </a:r>
          </a:p>
          <a:p>
            <a:pPr marL="0" indent="0" algn="ctr">
              <a:buNone/>
            </a:pPr>
            <a:r>
              <a:rPr lang="en-CA" sz="7000" dirty="0"/>
              <a:t>Volume is measured in (L, mL, </a:t>
            </a:r>
            <a:r>
              <a:rPr lang="en-CA" sz="7000" dirty="0" err="1"/>
              <a:t>kL</a:t>
            </a:r>
            <a:r>
              <a:rPr lang="en-CA" sz="7000" dirty="0"/>
              <a:t>, </a:t>
            </a:r>
            <a:r>
              <a:rPr lang="en-CA" sz="7000" dirty="0" err="1"/>
              <a:t>etc</a:t>
            </a:r>
            <a:r>
              <a:rPr lang="en-CA" sz="7000" dirty="0"/>
              <a:t>…)</a:t>
            </a:r>
          </a:p>
          <a:p>
            <a:pPr marL="0" indent="0" algn="ctr">
              <a:buNone/>
            </a:pPr>
            <a:endParaRPr lang="en-CA" sz="7000" dirty="0"/>
          </a:p>
          <a:p>
            <a:pPr marL="0" indent="0" algn="ctr">
              <a:buNone/>
            </a:pPr>
            <a:endParaRPr lang="en-CA" sz="7000" dirty="0"/>
          </a:p>
        </p:txBody>
      </p:sp>
    </p:spTree>
    <p:extLst>
      <p:ext uri="{BB962C8B-B14F-4D97-AF65-F5344CB8AC3E}">
        <p14:creationId xmlns:p14="http://schemas.microsoft.com/office/powerpoint/2010/main" val="78065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1592318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/>
              <a:t>An intravenous </a:t>
            </a:r>
            <a:r>
              <a:rPr lang="en-CA" sz="2800" dirty="0"/>
              <a:t>saline solution (IV) in a hospital contains 0.90 g of </a:t>
            </a:r>
            <a:r>
              <a:rPr lang="en-CA" sz="2800" dirty="0" err="1"/>
              <a:t>NaCl</a:t>
            </a:r>
            <a:r>
              <a:rPr lang="en-CA" sz="2800" dirty="0"/>
              <a:t> in 100.0 mL of solution. </a:t>
            </a:r>
          </a:p>
          <a:p>
            <a:pPr marL="457200" indent="-457200">
              <a:buAutoNum type="alphaLcParenR"/>
            </a:pPr>
            <a:r>
              <a:rPr lang="en-CA" sz="2800" dirty="0"/>
              <a:t>What is the concentration of the </a:t>
            </a:r>
            <a:r>
              <a:rPr lang="en-CA" sz="2800" dirty="0" err="1"/>
              <a:t>NaCl</a:t>
            </a:r>
            <a:r>
              <a:rPr lang="en-CA" sz="2800" baseline="-25000" dirty="0"/>
              <a:t>(</a:t>
            </a:r>
            <a:r>
              <a:rPr lang="en-CA" sz="2800" baseline="-25000" dirty="0" err="1"/>
              <a:t>aq</a:t>
            </a:r>
            <a:r>
              <a:rPr lang="en-CA" sz="2800" baseline="-25000" dirty="0"/>
              <a:t>)</a:t>
            </a:r>
            <a:r>
              <a:rPr lang="en-CA" sz="2800" dirty="0"/>
              <a:t> solution?</a:t>
            </a:r>
          </a:p>
          <a:p>
            <a:pPr marL="457200" indent="-457200">
              <a:buAutoNum type="alphaLcParenR"/>
            </a:pPr>
            <a:r>
              <a:rPr lang="en-CA" sz="2800" dirty="0"/>
              <a:t>What is the molarity of the solution?</a:t>
            </a:r>
          </a:p>
        </p:txBody>
      </p:sp>
    </p:spTree>
    <p:extLst>
      <p:ext uri="{BB962C8B-B14F-4D97-AF65-F5344CB8AC3E}">
        <p14:creationId xmlns:p14="http://schemas.microsoft.com/office/powerpoint/2010/main" val="365292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CA" dirty="0"/>
              <a:t>a) I am going to change mL to L by ÷ 1000 </a:t>
            </a:r>
          </a:p>
          <a:p>
            <a:pPr marL="0" indent="0">
              <a:buNone/>
            </a:pPr>
            <a:r>
              <a:rPr lang="en-CA" dirty="0"/>
              <a:t>C= m/V =  0.90 g ÷ 0.1 L =  </a:t>
            </a:r>
            <a:r>
              <a:rPr lang="en-CA" dirty="0">
                <a:highlight>
                  <a:srgbClr val="FFFF00"/>
                </a:highlight>
              </a:rPr>
              <a:t>9 g/L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b) Here you need to change g to mol first.</a:t>
            </a:r>
          </a:p>
          <a:p>
            <a:pPr marL="0" indent="0">
              <a:buNone/>
            </a:pPr>
            <a:r>
              <a:rPr lang="en-CA" dirty="0"/>
              <a:t>n=m/M= 0.9 g ÷ 58.44 g/mol = 0.01540041 mol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C=n/V = 0.01540041 ÷ 0.1 L = </a:t>
            </a:r>
            <a:r>
              <a:rPr lang="en-CA" dirty="0">
                <a:highlight>
                  <a:srgbClr val="FFFF00"/>
                </a:highlight>
              </a:rPr>
              <a:t>0.15 mol/L</a:t>
            </a:r>
          </a:p>
        </p:txBody>
      </p:sp>
    </p:spTree>
    <p:extLst>
      <p:ext uri="{BB962C8B-B14F-4D97-AF65-F5344CB8AC3E}">
        <p14:creationId xmlns:p14="http://schemas.microsoft.com/office/powerpoint/2010/main" val="35812856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144</TotalTime>
  <Words>465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Concentration of Solutions</vt:lpstr>
      <vt:lpstr>Ionization/dissociation reactions</vt:lpstr>
      <vt:lpstr>Examples</vt:lpstr>
      <vt:lpstr>Concentration of solutes in mol/L</vt:lpstr>
      <vt:lpstr>Concentration of solutions</vt:lpstr>
      <vt:lpstr>Molarity</vt:lpstr>
      <vt:lpstr>Example problem</vt:lpstr>
      <vt:lpstr>Answer:</vt:lpstr>
    </vt:vector>
  </TitlesOfParts>
  <Company>Province of New Brunswick -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Solutions</dc:title>
  <dc:creator>Beckingham, Dawn (ASD-N)</dc:creator>
  <cp:lastModifiedBy>Beckingham, Dawn (ASD-N)</cp:lastModifiedBy>
  <cp:revision>12</cp:revision>
  <dcterms:created xsi:type="dcterms:W3CDTF">2016-11-01T12:04:26Z</dcterms:created>
  <dcterms:modified xsi:type="dcterms:W3CDTF">2020-05-04T01:05:16Z</dcterms:modified>
</cp:coreProperties>
</file>