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Lori (ASD-N)" userId="59266275-756a-46e4-b3d8-5b7a7837e036" providerId="ADAL" clId="{DE627A1B-32F7-4847-8CEC-FF4435FBB835}"/>
    <pc:docChg chg="undo custSel addSld">
      <pc:chgData name="Johnson, Lori (ASD-N)" userId="59266275-756a-46e4-b3d8-5b7a7837e036" providerId="ADAL" clId="{DE627A1B-32F7-4847-8CEC-FF4435FBB835}" dt="2020-04-12T16:18:34.581" v="0" actId="2696"/>
      <pc:docMkLst>
        <pc:docMk/>
      </pc:docMkLst>
      <pc:sldChg chg="add">
        <pc:chgData name="Johnson, Lori (ASD-N)" userId="59266275-756a-46e4-b3d8-5b7a7837e036" providerId="ADAL" clId="{DE627A1B-32F7-4847-8CEC-FF4435FBB835}" dt="2020-04-12T16:18:34.581" v="0" actId="2696"/>
        <pc:sldMkLst>
          <pc:docMk/>
          <pc:sldMk cId="3748813690" sldId="261"/>
        </pc:sldMkLst>
      </pc:sldChg>
      <pc:sldChg chg="add">
        <pc:chgData name="Johnson, Lori (ASD-N)" userId="59266275-756a-46e4-b3d8-5b7a7837e036" providerId="ADAL" clId="{DE627A1B-32F7-4847-8CEC-FF4435FBB835}" dt="2020-04-12T16:18:34.581" v="0" actId="2696"/>
        <pc:sldMkLst>
          <pc:docMk/>
          <pc:sldMk cId="654047547" sldId="262"/>
        </pc:sldMkLst>
      </pc:sldChg>
      <pc:sldChg chg="add">
        <pc:chgData name="Johnson, Lori (ASD-N)" userId="59266275-756a-46e4-b3d8-5b7a7837e036" providerId="ADAL" clId="{DE627A1B-32F7-4847-8CEC-FF4435FBB835}" dt="2020-04-12T16:18:34.581" v="0" actId="2696"/>
        <pc:sldMkLst>
          <pc:docMk/>
          <pc:sldMk cId="3518200850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1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5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1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0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4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2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4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33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68E6E-20CC-4F9F-A3B6-85CF58192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60" b="136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2061A5-3947-40A6-8FED-8FD164145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Habitants et Immigration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D4C6B-44CF-43D7-BE91-C316DF40B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2852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090B6-71E1-4850-9A30-A377EF76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4947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700" dirty="0" err="1"/>
              <a:t>Cette</a:t>
            </a:r>
            <a:r>
              <a:rPr lang="en-US" sz="2700" dirty="0"/>
              <a:t> carte </a:t>
            </a:r>
            <a:r>
              <a:rPr lang="en-US" sz="2700" dirty="0" err="1"/>
              <a:t>repr</a:t>
            </a:r>
            <a:r>
              <a:rPr lang="fr-CA" sz="2700" dirty="0" err="1"/>
              <a:t>ésente</a:t>
            </a:r>
            <a:r>
              <a:rPr lang="fr-CA" sz="2700" dirty="0"/>
              <a:t> la concentration de </a:t>
            </a:r>
            <a:r>
              <a:rPr lang="fr-CA" sz="2400" dirty="0"/>
              <a:t>population à certains endroits du monde.  Regardez la légende afin de répondre les questions 1 &amp; 2 sur a page de travail A.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95A05-7FE4-43A3-A3DF-8C4617EAE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CA" dirty="0">
                <a:solidFill>
                  <a:srgbClr val="FF0000"/>
                </a:solidFill>
              </a:rPr>
              <a:t>Effet d’archipel- signifie les pochettes de population.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5" descr="4_m_Globalpopdens_md">
            <a:extLst>
              <a:ext uri="{FF2B5EF4-FFF2-40B4-BE49-F238E27FC236}">
                <a16:creationId xmlns:a16="http://schemas.microsoft.com/office/drawing/2014/main" id="{1189E1F1-85AB-47F6-BAEA-F2020169E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64480"/>
            <a:ext cx="5596468" cy="27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4_m_Globalpopdens_key">
            <a:extLst>
              <a:ext uri="{FF2B5EF4-FFF2-40B4-BE49-F238E27FC236}">
                <a16:creationId xmlns:a16="http://schemas.microsoft.com/office/drawing/2014/main" id="{A1C34166-BBE1-424D-A84A-C218A91E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4273095"/>
            <a:ext cx="5452534" cy="114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1">
            <a:extLst>
              <a:ext uri="{FF2B5EF4-FFF2-40B4-BE49-F238E27FC236}">
                <a16:creationId xmlns:a16="http://schemas.microsoft.com/office/drawing/2014/main" id="{1672A3B1-8EDA-4659-B988-1CE1EBCB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554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7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712BA-68E4-4ADA-87AE-446232557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013" y="639098"/>
            <a:ext cx="4813072" cy="3571186"/>
          </a:xfrm>
        </p:spPr>
        <p:txBody>
          <a:bodyPr>
            <a:normAutofit/>
          </a:bodyPr>
          <a:lstStyle/>
          <a:p>
            <a:r>
              <a:rPr lang="fr-CA" sz="3200" dirty="0"/>
              <a:t>En vous servant la carte de la distribution de la population canadienne sur cette diapositive, répondez les questions 4,5 sur la page de travail A.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C9B94-4E69-47B9-ADA2-D4851781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532015"/>
            <a:ext cx="4829101" cy="11622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A" sz="2000" dirty="0">
                <a:solidFill>
                  <a:srgbClr val="FF0000"/>
                </a:solidFill>
              </a:rPr>
              <a:t>Densité de la population signifie La moyenne du nombre personnes qui vivent par km2.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8A70364-ABC7-4E17-B056-C6BE0370B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5" b="2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35" name="Straight Connector 29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8549" y="437114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1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097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FE4AD-4912-468D-B8C2-51BE810D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000" dirty="0"/>
              <a:t>DENSITÉ DE LA POPULATION</a:t>
            </a:r>
            <a:r>
              <a:rPr lang="fr-CA" sz="3100" dirty="0"/>
              <a:t>-</a:t>
            </a:r>
            <a:br>
              <a:rPr lang="fr-CA" sz="3100" dirty="0"/>
            </a:br>
            <a:r>
              <a:rPr lang="fr-CA" sz="3100" dirty="0">
                <a:solidFill>
                  <a:srgbClr val="0070C0"/>
                </a:solidFill>
              </a:rPr>
              <a:t>La moyenne du nombre de personnes qui vivent par km2</a:t>
            </a:r>
            <a:r>
              <a:rPr lang="fr-CA" sz="3100" dirty="0"/>
              <a:t>.</a:t>
            </a:r>
            <a:endParaRPr lang="en-US" sz="3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79DC7-B058-428E-9F13-EFD50739B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>
                <a:solidFill>
                  <a:srgbClr val="FF0000"/>
                </a:solidFill>
              </a:rPr>
              <a:t>Comment calcule-t-on la densité de la population?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8A76C-D9B7-4967-800E-C72BA4C192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Le calcul se fait de la façon suivante-</a:t>
            </a:r>
          </a:p>
          <a:p>
            <a:pPr lvl="1">
              <a:defRPr/>
            </a:pPr>
            <a:r>
              <a:rPr lang="fr-CA" sz="2000" u="sng" dirty="0">
                <a:solidFill>
                  <a:schemeClr val="tx1"/>
                </a:solidFill>
              </a:rPr>
              <a:t>Nombre d’habitants divisés</a:t>
            </a:r>
          </a:p>
          <a:p>
            <a:pPr lvl="2">
              <a:buNone/>
              <a:defRPr/>
            </a:pPr>
            <a:r>
              <a:rPr lang="fr-CA" sz="2000" dirty="0">
                <a:solidFill>
                  <a:schemeClr val="tx1"/>
                </a:solidFill>
              </a:rPr>
              <a:t>Superficie de la place</a:t>
            </a:r>
          </a:p>
          <a:p>
            <a:pPr lvl="2">
              <a:buNone/>
              <a:defRPr/>
            </a:pPr>
            <a:r>
              <a:rPr lang="fr-CA" sz="1800" dirty="0"/>
              <a:t>=</a:t>
            </a:r>
            <a:r>
              <a:rPr lang="fr-CA" sz="2000" dirty="0">
                <a:solidFill>
                  <a:srgbClr val="FF0000"/>
                </a:solidFill>
              </a:rPr>
              <a:t>le nombre moyen d’habitants par km2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28A1EC-6C5F-4C86-8385-0DCCFABB9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5944" y="4909625"/>
            <a:ext cx="4639736" cy="1218101"/>
          </a:xfrm>
        </p:spPr>
        <p:txBody>
          <a:bodyPr>
            <a:normAutofit lnSpcReduction="10000"/>
          </a:bodyPr>
          <a:lstStyle/>
          <a:p>
            <a:r>
              <a:rPr lang="fr-CA" dirty="0"/>
              <a:t>Répondez les questions 6 à 11 sur la page de travail A.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46587-48F4-477D-8E0E-51C9B9180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4986" y="2199811"/>
            <a:ext cx="4639736" cy="2910821"/>
          </a:xfrm>
        </p:spPr>
        <p:txBody>
          <a:bodyPr/>
          <a:lstStyle/>
          <a:p>
            <a:r>
              <a:rPr lang="fr-CA" dirty="0"/>
              <a:t>Exemple:</a:t>
            </a:r>
            <a:endParaRPr lang="en-US" dirty="0"/>
          </a:p>
          <a:p>
            <a:r>
              <a:rPr lang="en-US" dirty="0"/>
              <a:t>Population du Canada= </a:t>
            </a:r>
            <a:r>
              <a:rPr lang="en-US" dirty="0">
                <a:solidFill>
                  <a:srgbClr val="FF0000"/>
                </a:solidFill>
              </a:rPr>
              <a:t>36 000 000</a:t>
            </a:r>
          </a:p>
          <a:p>
            <a:r>
              <a:rPr lang="en-US" dirty="0" err="1"/>
              <a:t>Superficie</a:t>
            </a:r>
            <a:r>
              <a:rPr lang="en-US" dirty="0"/>
              <a:t> du Canada=</a:t>
            </a:r>
            <a:r>
              <a:rPr lang="en-US" dirty="0">
                <a:solidFill>
                  <a:srgbClr val="FF0000"/>
                </a:solidFill>
              </a:rPr>
              <a:t>9 970 610 km2</a:t>
            </a:r>
          </a:p>
          <a:p>
            <a:r>
              <a:rPr lang="en-US" dirty="0"/>
              <a:t>36 000 000/</a:t>
            </a:r>
            <a:r>
              <a:rPr lang="fr-CA" dirty="0"/>
              <a:t>9 970 610 km2=</a:t>
            </a:r>
          </a:p>
          <a:p>
            <a:r>
              <a:rPr lang="fr-CA" dirty="0"/>
              <a:t>Total de </a:t>
            </a:r>
            <a:r>
              <a:rPr lang="fr-CA" dirty="0">
                <a:solidFill>
                  <a:srgbClr val="FF0000"/>
                </a:solidFill>
              </a:rPr>
              <a:t>3.6</a:t>
            </a:r>
            <a:r>
              <a:rPr lang="fr-CA" dirty="0"/>
              <a:t> personnes par km2</a:t>
            </a:r>
          </a:p>
        </p:txBody>
      </p:sp>
    </p:spTree>
    <p:extLst>
      <p:ext uri="{BB962C8B-B14F-4D97-AF65-F5344CB8AC3E}">
        <p14:creationId xmlns:p14="http://schemas.microsoft.com/office/powerpoint/2010/main" val="89455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9EC7-2677-45D8-AD40-3D214221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239" y="291338"/>
            <a:ext cx="10058400" cy="1450757"/>
          </a:xfrm>
        </p:spPr>
        <p:txBody>
          <a:bodyPr>
            <a:noAutofit/>
          </a:bodyPr>
          <a:lstStyle/>
          <a:p>
            <a:r>
              <a:rPr lang="fr-CA" sz="3600" dirty="0"/>
              <a:t>Facteurs qui affectent la densité de la population-Question 12 page de travail A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29836-E01B-493B-B15A-385198F12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Facteurs d’emplacement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02605-9221-4A57-8CAA-D64DB24AD1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Facteurs du relief- </a:t>
            </a:r>
          </a:p>
          <a:p>
            <a:r>
              <a:rPr lang="fr-CA" dirty="0"/>
              <a:t>*	sol fertile</a:t>
            </a:r>
          </a:p>
          <a:p>
            <a:r>
              <a:rPr lang="fr-CA" dirty="0"/>
              <a:t>*	bois</a:t>
            </a:r>
          </a:p>
          <a:p>
            <a:r>
              <a:rPr lang="fr-CA" dirty="0"/>
              <a:t>*	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2638A-405D-419F-B983-2425C83EE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Facteurs de situation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CC2A0-D90B-48D3-B25B-957934AF0F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/>
              <a:t>Facteurs qui affectent la vie des gens-</a:t>
            </a:r>
          </a:p>
          <a:p>
            <a:r>
              <a:rPr lang="fr-CA" dirty="0"/>
              <a:t>*	Économie</a:t>
            </a:r>
          </a:p>
          <a:p>
            <a:r>
              <a:rPr lang="fr-CA" dirty="0"/>
              <a:t>*	Échange</a:t>
            </a:r>
          </a:p>
          <a:p>
            <a:r>
              <a:rPr lang="fr-CA" dirty="0"/>
              <a:t>*	Marché</a:t>
            </a:r>
          </a:p>
          <a:p>
            <a:r>
              <a:rPr lang="fr-CA" dirty="0"/>
              <a:t>*	Moyen de transport</a:t>
            </a:r>
          </a:p>
          <a:p>
            <a:r>
              <a:rPr lang="fr-CA" dirty="0"/>
              <a:t>*	Gouvernement</a:t>
            </a:r>
            <a:endParaRPr lang="en-US" dirty="0"/>
          </a:p>
        </p:txBody>
      </p:sp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A053E2C-1DF0-4CFF-8604-68737D770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90" y="3775282"/>
            <a:ext cx="3113503" cy="2264093"/>
          </a:xfrm>
          <a:prstGeom prst="rect">
            <a:avLst/>
          </a:prstGeom>
        </p:spPr>
      </p:pic>
      <p:pic>
        <p:nvPicPr>
          <p:cNvPr id="12" name="Picture 11" descr="A picture containing food&#10;&#10;Description automatically generated">
            <a:extLst>
              <a:ext uri="{FF2B5EF4-FFF2-40B4-BE49-F238E27FC236}">
                <a16:creationId xmlns:a16="http://schemas.microsoft.com/office/drawing/2014/main" id="{DD19364D-AA4E-427C-B546-8BCAFCD87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596" y="3759316"/>
            <a:ext cx="2492827" cy="1308734"/>
          </a:xfrm>
          <a:prstGeom prst="rect">
            <a:avLst/>
          </a:prstGeom>
        </p:spPr>
      </p:pic>
      <p:pic>
        <p:nvPicPr>
          <p:cNvPr id="1026" name="Picture 2" descr="Toronto and Vancouver named Canada's best cities for public ...">
            <a:extLst>
              <a:ext uri="{FF2B5EF4-FFF2-40B4-BE49-F238E27FC236}">
                <a16:creationId xmlns:a16="http://schemas.microsoft.com/office/drawing/2014/main" id="{EAE29908-35EB-4F3A-A60B-9D234DDF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734" y="4708705"/>
            <a:ext cx="177590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62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1F4A-C8EB-457F-9743-993F33C0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DÉFINITIONS IMPORTANTES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610B8-0268-4172-BC2A-D28AE94E8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Autochtones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7317D-8906-4CDD-8052-F12C27FA5C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Terme utilisé pour décrire les 4 groupes suivants:</a:t>
            </a:r>
          </a:p>
          <a:p>
            <a:r>
              <a:rPr lang="fr-CA" dirty="0"/>
              <a:t>Premières Nations</a:t>
            </a:r>
          </a:p>
          <a:p>
            <a:r>
              <a:rPr lang="fr-CA" dirty="0"/>
              <a:t>Inuits</a:t>
            </a:r>
          </a:p>
          <a:p>
            <a:r>
              <a:rPr lang="fr-CA" dirty="0"/>
              <a:t>Métis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4FE9B-CAF2-41B0-8C58-76193A8AC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518C4E-3958-493E-9F93-EFAE8B6AE1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C43706-93B2-4E9A-9818-1ED398980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2057400"/>
            <a:ext cx="4762500" cy="41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1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C33C-C932-4BFC-A176-2EFA643D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A03C0-9FA6-42AE-A6E4-E1607A083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Premières Nations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E705E-38A3-4156-9FC3-DBE9C8A546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Gens qui ne sont ni Métis ni Inuits.</a:t>
            </a:r>
          </a:p>
          <a:p>
            <a:r>
              <a:rPr lang="fr-CA" dirty="0"/>
              <a:t>64% de la population Autochtones au Canada est Premières Nations.</a:t>
            </a:r>
          </a:p>
          <a:p>
            <a:r>
              <a:rPr lang="en-US" dirty="0"/>
              <a:t>Au NB, nous </a:t>
            </a:r>
            <a:r>
              <a:rPr lang="en-US" dirty="0" err="1"/>
              <a:t>avons</a:t>
            </a:r>
            <a:r>
              <a:rPr lang="en-US" dirty="0"/>
              <a:t> les </a:t>
            </a:r>
            <a:r>
              <a:rPr lang="en-US" dirty="0" err="1"/>
              <a:t>groupes</a:t>
            </a:r>
            <a:r>
              <a:rPr lang="en-US" dirty="0"/>
              <a:t> Mi’kmaq et </a:t>
            </a:r>
            <a:r>
              <a:rPr lang="en-US" dirty="0" err="1"/>
              <a:t>Malécities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BAEAA6-1916-4DF5-B3E0-944E9BCA4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Inuits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54B29-0B79-4335-8DD5-5905105875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Les Inuits sont les habitants autochtones de l’Arctique nord-américain, </a:t>
            </a:r>
            <a:endParaRPr lang="en-US" dirty="0"/>
          </a:p>
        </p:txBody>
      </p:sp>
      <p:pic>
        <p:nvPicPr>
          <p:cNvPr id="1026" name="Picture 2" descr="Inuit - Wikipedia">
            <a:extLst>
              <a:ext uri="{FF2B5EF4-FFF2-40B4-BE49-F238E27FC236}">
                <a16:creationId xmlns:a16="http://schemas.microsoft.com/office/drawing/2014/main" id="{A5F9CBF6-A8FA-401B-9E57-AF985792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042" y="3856107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grass, outdoor, field, woman&#10;&#10;Description automatically generated">
            <a:extLst>
              <a:ext uri="{FF2B5EF4-FFF2-40B4-BE49-F238E27FC236}">
                <a16:creationId xmlns:a16="http://schemas.microsoft.com/office/drawing/2014/main" id="{1635A1AA-3417-42B2-8D79-92BAAD86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81" y="4813369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4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896E-7E17-4344-8148-69AC752A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4EE79-381D-45F0-9909-FE4B27CD1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Métis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FFF55-F587-4EC9-B801-AFC021EC77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Signifie mélangé.</a:t>
            </a:r>
          </a:p>
          <a:p>
            <a:r>
              <a:rPr lang="fr-CA" dirty="0"/>
              <a:t>Au Canada, les Métis se sont des groupes de Premières Nations mélangées avec des Européens.</a:t>
            </a:r>
          </a:p>
          <a:p>
            <a:r>
              <a:rPr lang="fr-CA" dirty="0"/>
              <a:t>Louis Riel est un des Métis le plus populaire au Canada.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4AD34-4D67-436B-B73F-56684D6C6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45661-FB90-42CB-B38A-79AAEE1C917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B1EBD-546D-4312-B06F-7BEEFDA77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621" y="2356484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008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_2SEEDS">
      <a:dk1>
        <a:srgbClr val="000000"/>
      </a:dk1>
      <a:lt1>
        <a:srgbClr val="FFFFFF"/>
      </a:lt1>
      <a:dk2>
        <a:srgbClr val="413624"/>
      </a:dk2>
      <a:lt2>
        <a:srgbClr val="E2E7E8"/>
      </a:lt2>
      <a:accent1>
        <a:srgbClr val="B14D3B"/>
      </a:accent1>
      <a:accent2>
        <a:srgbClr val="C34D6C"/>
      </a:accent2>
      <a:accent3>
        <a:srgbClr val="C3904D"/>
      </a:accent3>
      <a:accent4>
        <a:srgbClr val="4EB13B"/>
      </a:accent4>
      <a:accent5>
        <a:srgbClr val="49B965"/>
      </a:accent5>
      <a:accent6>
        <a:srgbClr val="3BB18A"/>
      </a:accent6>
      <a:hlink>
        <a:srgbClr val="519130"/>
      </a:hlink>
      <a:folHlink>
        <a:srgbClr val="828282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2336B98498E43AC9572A6FA50282B" ma:contentTypeVersion="32" ma:contentTypeDescription="Create a new document." ma:contentTypeScope="" ma:versionID="d94153e010b0c4c938d65e90295f200f">
  <xsd:schema xmlns:xsd="http://www.w3.org/2001/XMLSchema" xmlns:xs="http://www.w3.org/2001/XMLSchema" xmlns:p="http://schemas.microsoft.com/office/2006/metadata/properties" xmlns:ns3="717987ee-c82c-4776-b480-5ff807c8c756" xmlns:ns4="41cffffa-8dd5-4313-8dd0-b34bdcf68c09" targetNamespace="http://schemas.microsoft.com/office/2006/metadata/properties" ma:root="true" ma:fieldsID="7f635abb926c1bba53a9f8365357c2bc" ns3:_="" ns4:_="">
    <xsd:import namespace="717987ee-c82c-4776-b480-5ff807c8c756"/>
    <xsd:import namespace="41cffffa-8dd5-4313-8dd0-b34bdcf68c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987ee-c82c-4776-b480-5ff807c8c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ffffa-8dd5-4313-8dd0-b34bdcf68c0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717987ee-c82c-4776-b480-5ff807c8c756" xsi:nil="true"/>
    <LMS_Mappings xmlns="717987ee-c82c-4776-b480-5ff807c8c756" xsi:nil="true"/>
    <Invited_Teachers xmlns="717987ee-c82c-4776-b480-5ff807c8c756" xsi:nil="true"/>
    <IsNotebookLocked xmlns="717987ee-c82c-4776-b480-5ff807c8c756" xsi:nil="true"/>
    <Templates xmlns="717987ee-c82c-4776-b480-5ff807c8c756" xsi:nil="true"/>
    <Self_Registration_Enabled xmlns="717987ee-c82c-4776-b480-5ff807c8c756" xsi:nil="true"/>
    <Teachers xmlns="717987ee-c82c-4776-b480-5ff807c8c756">
      <UserInfo>
        <DisplayName/>
        <AccountId xsi:nil="true"/>
        <AccountType/>
      </UserInfo>
    </Teachers>
    <Student_Groups xmlns="717987ee-c82c-4776-b480-5ff807c8c756">
      <UserInfo>
        <DisplayName/>
        <AccountId xsi:nil="true"/>
        <AccountType/>
      </UserInfo>
    </Student_Groups>
    <Has_Teacher_Only_SectionGroup xmlns="717987ee-c82c-4776-b480-5ff807c8c756" xsi:nil="true"/>
    <NotebookType xmlns="717987ee-c82c-4776-b480-5ff807c8c756" xsi:nil="true"/>
    <Students xmlns="717987ee-c82c-4776-b480-5ff807c8c756">
      <UserInfo>
        <DisplayName/>
        <AccountId xsi:nil="true"/>
        <AccountType/>
      </UserInfo>
    </Students>
    <Invited_Students xmlns="717987ee-c82c-4776-b480-5ff807c8c756" xsi:nil="true"/>
    <FolderType xmlns="717987ee-c82c-4776-b480-5ff807c8c756" xsi:nil="true"/>
    <CultureName xmlns="717987ee-c82c-4776-b480-5ff807c8c756" xsi:nil="true"/>
    <Owner xmlns="717987ee-c82c-4776-b480-5ff807c8c756">
      <UserInfo>
        <DisplayName/>
        <AccountId xsi:nil="true"/>
        <AccountType/>
      </UserInfo>
    </Owner>
    <TeamsChannelId xmlns="717987ee-c82c-4776-b480-5ff807c8c756" xsi:nil="true"/>
    <DefaultSectionNames xmlns="717987ee-c82c-4776-b480-5ff807c8c756" xsi:nil="true"/>
    <Is_Collaboration_Space_Locked xmlns="717987ee-c82c-4776-b480-5ff807c8c756" xsi:nil="true"/>
    <Math_Settings xmlns="717987ee-c82c-4776-b480-5ff807c8c756" xsi:nil="true"/>
    <Distribution_Groups xmlns="717987ee-c82c-4776-b480-5ff807c8c756" xsi:nil="true"/>
  </documentManagement>
</p:properties>
</file>

<file path=customXml/itemProps1.xml><?xml version="1.0" encoding="utf-8"?>
<ds:datastoreItem xmlns:ds="http://schemas.openxmlformats.org/officeDocument/2006/customXml" ds:itemID="{959A2AE6-8723-45D3-85EC-0AB7A98399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CB8E6F-1746-43B0-BB22-43A40223A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7987ee-c82c-4776-b480-5ff807c8c756"/>
    <ds:schemaRef ds:uri="41cffffa-8dd5-4313-8dd0-b34bdcf68c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464C24-4A2C-4622-AD15-9C2401930210}">
  <ds:schemaRefs>
    <ds:schemaRef ds:uri="http://schemas.microsoft.com/office/2006/metadata/properties"/>
    <ds:schemaRef ds:uri="http://schemas.microsoft.com/office/infopath/2007/PartnerControls"/>
    <ds:schemaRef ds:uri="717987ee-c82c-4776-b480-5ff807c8c75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324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Franklin Gothic Book</vt:lpstr>
      <vt:lpstr>RetrospectVTI</vt:lpstr>
      <vt:lpstr>Habitants et Immigration</vt:lpstr>
      <vt:lpstr>Cette carte représente la concentration de population à certains endroits du monde.  Regardez la légende afin de répondre les questions 1 &amp; 2 sur a page de travail A.</vt:lpstr>
      <vt:lpstr>En vous servant la carte de la distribution de la population canadienne sur cette diapositive, répondez les questions 4,5 sur la page de travail A.</vt:lpstr>
      <vt:lpstr>DENSITÉ DE LA POPULATION- La moyenne du nombre de personnes qui vivent par km2.</vt:lpstr>
      <vt:lpstr>Facteurs qui affectent la densité de la population-Question 12 page de travail A</vt:lpstr>
      <vt:lpstr>DÉFINITIONS IMPORTANTES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Habitants et Immigration</dc:title>
  <dc:creator>Johnson, Lori (ASD-N)</dc:creator>
  <cp:lastModifiedBy>Johnson, Lori (ASD-N)</cp:lastModifiedBy>
  <cp:revision>6</cp:revision>
  <dcterms:created xsi:type="dcterms:W3CDTF">2020-04-08T01:18:04Z</dcterms:created>
  <dcterms:modified xsi:type="dcterms:W3CDTF">2020-04-12T16:18:41Z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0x0101007D52336B98498E43AC9572A6FA50282B</vt:lpwstr>
  </property>
</Properties>
</file>