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23"/>
  </p:notesMasterIdLst>
  <p:handoutMasterIdLst>
    <p:handoutMasterId r:id="rId24"/>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4201" autoAdjust="0"/>
  </p:normalViewPr>
  <p:slideViewPr>
    <p:cSldViewPr snapToGrid="0">
      <p:cViewPr varScale="1">
        <p:scale>
          <a:sx n="63" d="100"/>
          <a:sy n="63" d="100"/>
        </p:scale>
        <p:origin x="102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2BA5D675-9C8B-4CF7-8BBB-2AFB039D42EA}" type="datetimeFigureOut">
              <a:rPr lang="en-CA" smtClean="0"/>
              <a:t>2020-04-13</a:t>
            </a:fld>
            <a:endParaRPr lang="en-CA"/>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C0BD08A3-E551-4A6B-AFF6-DF6A747EE5F4}" type="slidenum">
              <a:rPr lang="en-CA" smtClean="0"/>
              <a:t>‹#›</a:t>
            </a:fld>
            <a:endParaRPr lang="en-CA"/>
          </a:p>
        </p:txBody>
      </p:sp>
    </p:spTree>
    <p:extLst>
      <p:ext uri="{BB962C8B-B14F-4D97-AF65-F5344CB8AC3E}">
        <p14:creationId xmlns:p14="http://schemas.microsoft.com/office/powerpoint/2010/main" val="18038662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CA"/>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DA016384-87C3-4ED2-9588-1FE1A50A07D9}" type="datetimeFigureOut">
              <a:rPr lang="en-CA" smtClean="0"/>
              <a:t>2020-04-13</a:t>
            </a:fld>
            <a:endParaRPr lang="en-CA"/>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CA"/>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CA"/>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DF31524-7CBF-4F24-B91C-EADF1983ADC1}" type="slidenum">
              <a:rPr lang="en-CA" smtClean="0"/>
              <a:t>‹#›</a:t>
            </a:fld>
            <a:endParaRPr lang="en-CA"/>
          </a:p>
        </p:txBody>
      </p:sp>
    </p:spTree>
    <p:extLst>
      <p:ext uri="{BB962C8B-B14F-4D97-AF65-F5344CB8AC3E}">
        <p14:creationId xmlns:p14="http://schemas.microsoft.com/office/powerpoint/2010/main" val="2846766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02" name="Rectangle 1"/>
          <p:cNvSpPr>
            <a:spLocks noGrp="1" noRot="1" noChangeAspect="1" noChangeArrowheads="1" noTextEdit="1"/>
          </p:cNvSpPr>
          <p:nvPr>
            <p:ph type="sldImg"/>
          </p:nvPr>
        </p:nvSpPr>
        <p:spPr>
          <a:xfrm>
            <a:off x="-16295688" y="-8472488"/>
            <a:ext cx="32592963" cy="183340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03" name="Rectangle 2"/>
          <p:cNvSpPr>
            <a:spLocks noGrp="1" noChangeArrowheads="1"/>
          </p:cNvSpPr>
          <p:nvPr>
            <p:ph type="body" idx="1"/>
          </p:nvPr>
        </p:nvSpPr>
        <p:spPr>
          <a:xfrm>
            <a:off x="701041" y="4415790"/>
            <a:ext cx="5580733" cy="4091385"/>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extLst>
      <p:ext uri="{BB962C8B-B14F-4D97-AF65-F5344CB8AC3E}">
        <p14:creationId xmlns:p14="http://schemas.microsoft.com/office/powerpoint/2010/main" val="2970709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426" name="Text Box 1"/>
          <p:cNvSpPr txBox="1">
            <a:spLocks noChangeArrowheads="1"/>
          </p:cNvSpPr>
          <p:nvPr/>
        </p:nvSpPr>
        <p:spPr bwMode="auto">
          <a:xfrm>
            <a:off x="0" y="-7838996"/>
            <a:ext cx="1623" cy="17080522"/>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177" tIns="46589" rIns="93177" bIns="46589" anchor="ctr"/>
          <a:lstStyle>
            <a:lvl1pPr eaLnBrk="0" hangingPunct="0">
              <a:spcBef>
                <a:spcPct val="30000"/>
              </a:spcBef>
              <a:buFont typeface="Times New Roman" panose="02020603050405020304" pitchFamily="18" charset="0"/>
              <a:defRPr sz="1200">
                <a:solidFill>
                  <a:srgbClr val="000000"/>
                </a:solidFill>
                <a:latin typeface="Times New Roman" panose="02020603050405020304" pitchFamily="18" charset="0"/>
              </a:defRPr>
            </a:lvl1pPr>
            <a:lvl2pPr marL="742950" indent="-285750" eaLnBrk="0" hangingPunct="0">
              <a:spcBef>
                <a:spcPct val="30000"/>
              </a:spcBef>
              <a:buFont typeface="Times New Roman" panose="02020603050405020304" pitchFamily="18" charset="0"/>
              <a:defRPr sz="1200">
                <a:solidFill>
                  <a:srgbClr val="000000"/>
                </a:solidFill>
                <a:latin typeface="Times New Roman" panose="02020603050405020304" pitchFamily="18" charset="0"/>
              </a:defRPr>
            </a:lvl2pPr>
            <a:lvl3pPr marL="1143000" indent="-228600" eaLnBrk="0" hangingPunct="0">
              <a:spcBef>
                <a:spcPct val="30000"/>
              </a:spcBef>
              <a:buFont typeface="Times New Roman" panose="02020603050405020304" pitchFamily="18" charset="0"/>
              <a:defRPr sz="1200">
                <a:solidFill>
                  <a:srgbClr val="000000"/>
                </a:solidFill>
                <a:latin typeface="Times New Roman" panose="02020603050405020304" pitchFamily="18" charset="0"/>
              </a:defRPr>
            </a:lvl3pPr>
            <a:lvl4pPr marL="1600200" indent="-228600" eaLnBrk="0" hangingPunct="0">
              <a:spcBef>
                <a:spcPct val="30000"/>
              </a:spcBef>
              <a:buFont typeface="Times New Roman" panose="02020603050405020304" pitchFamily="18" charset="0"/>
              <a:defRPr sz="1200">
                <a:solidFill>
                  <a:srgbClr val="000000"/>
                </a:solidFill>
                <a:latin typeface="Times New Roman" panose="02020603050405020304" pitchFamily="18" charset="0"/>
              </a:defRPr>
            </a:lvl4pPr>
            <a:lvl5pPr marL="2057400" indent="-228600" eaLnBrk="0" hangingPunct="0">
              <a:spcBef>
                <a:spcPct val="30000"/>
              </a:spcBef>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eaLnBrk="1" hangingPunct="1">
              <a:spcBef>
                <a:spcPct val="0"/>
              </a:spcBef>
              <a:buFont typeface="Arial" panose="020B0604020202020204" pitchFamily="34" charset="0"/>
              <a:buNone/>
            </a:pPr>
            <a:endParaRPr lang="en-US" altLang="en-US" sz="2400">
              <a:solidFill>
                <a:schemeClr val="bg1"/>
              </a:solidFill>
              <a:latin typeface="Arial" panose="020B0604020202020204" pitchFamily="34" charset="0"/>
            </a:endParaRPr>
          </a:p>
        </p:txBody>
      </p:sp>
      <p:sp>
        <p:nvSpPr>
          <p:cNvPr id="103427" name="Rectangle 2"/>
          <p:cNvSpPr>
            <a:spLocks noGrp="1" noChangeArrowheads="1"/>
          </p:cNvSpPr>
          <p:nvPr>
            <p:ph type="body"/>
          </p:nvPr>
        </p:nvSpPr>
        <p:spPr>
          <a:xfrm>
            <a:off x="701041" y="4415790"/>
            <a:ext cx="5580733" cy="418338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extLst>
      <p:ext uri="{BB962C8B-B14F-4D97-AF65-F5344CB8AC3E}">
        <p14:creationId xmlns:p14="http://schemas.microsoft.com/office/powerpoint/2010/main" val="2687217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4450" name="Text Box 1"/>
          <p:cNvSpPr txBox="1">
            <a:spLocks noChangeArrowheads="1"/>
          </p:cNvSpPr>
          <p:nvPr/>
        </p:nvSpPr>
        <p:spPr bwMode="auto">
          <a:xfrm>
            <a:off x="0" y="-7838996"/>
            <a:ext cx="1623" cy="17080522"/>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177" tIns="46589" rIns="93177" bIns="46589" anchor="ctr"/>
          <a:lstStyle>
            <a:lvl1pPr eaLnBrk="0" hangingPunct="0">
              <a:spcBef>
                <a:spcPct val="30000"/>
              </a:spcBef>
              <a:buFont typeface="Times New Roman" panose="02020603050405020304" pitchFamily="18" charset="0"/>
              <a:defRPr sz="1200">
                <a:solidFill>
                  <a:srgbClr val="000000"/>
                </a:solidFill>
                <a:latin typeface="Times New Roman" panose="02020603050405020304" pitchFamily="18" charset="0"/>
              </a:defRPr>
            </a:lvl1pPr>
            <a:lvl2pPr marL="742950" indent="-285750" eaLnBrk="0" hangingPunct="0">
              <a:spcBef>
                <a:spcPct val="30000"/>
              </a:spcBef>
              <a:buFont typeface="Times New Roman" panose="02020603050405020304" pitchFamily="18" charset="0"/>
              <a:defRPr sz="1200">
                <a:solidFill>
                  <a:srgbClr val="000000"/>
                </a:solidFill>
                <a:latin typeface="Times New Roman" panose="02020603050405020304" pitchFamily="18" charset="0"/>
              </a:defRPr>
            </a:lvl2pPr>
            <a:lvl3pPr marL="1143000" indent="-228600" eaLnBrk="0" hangingPunct="0">
              <a:spcBef>
                <a:spcPct val="30000"/>
              </a:spcBef>
              <a:buFont typeface="Times New Roman" panose="02020603050405020304" pitchFamily="18" charset="0"/>
              <a:defRPr sz="1200">
                <a:solidFill>
                  <a:srgbClr val="000000"/>
                </a:solidFill>
                <a:latin typeface="Times New Roman" panose="02020603050405020304" pitchFamily="18" charset="0"/>
              </a:defRPr>
            </a:lvl3pPr>
            <a:lvl4pPr marL="1600200" indent="-228600" eaLnBrk="0" hangingPunct="0">
              <a:spcBef>
                <a:spcPct val="30000"/>
              </a:spcBef>
              <a:buFont typeface="Times New Roman" panose="02020603050405020304" pitchFamily="18" charset="0"/>
              <a:defRPr sz="1200">
                <a:solidFill>
                  <a:srgbClr val="000000"/>
                </a:solidFill>
                <a:latin typeface="Times New Roman" panose="02020603050405020304" pitchFamily="18" charset="0"/>
              </a:defRPr>
            </a:lvl4pPr>
            <a:lvl5pPr marL="2057400" indent="-228600" eaLnBrk="0" hangingPunct="0">
              <a:spcBef>
                <a:spcPct val="30000"/>
              </a:spcBef>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eaLnBrk="1" hangingPunct="1">
              <a:spcBef>
                <a:spcPct val="0"/>
              </a:spcBef>
              <a:buFont typeface="Arial" panose="020B0604020202020204" pitchFamily="34" charset="0"/>
              <a:buNone/>
            </a:pPr>
            <a:endParaRPr lang="en-US" altLang="en-US" sz="2400">
              <a:solidFill>
                <a:schemeClr val="bg1"/>
              </a:solidFill>
              <a:latin typeface="Arial" panose="020B0604020202020204" pitchFamily="34" charset="0"/>
            </a:endParaRPr>
          </a:p>
        </p:txBody>
      </p:sp>
      <p:sp>
        <p:nvSpPr>
          <p:cNvPr id="104451" name="Rectangle 2"/>
          <p:cNvSpPr>
            <a:spLocks noGrp="1" noChangeArrowheads="1"/>
          </p:cNvSpPr>
          <p:nvPr>
            <p:ph type="body"/>
          </p:nvPr>
        </p:nvSpPr>
        <p:spPr>
          <a:xfrm>
            <a:off x="701041" y="4415790"/>
            <a:ext cx="5580733" cy="418338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extLst>
      <p:ext uri="{BB962C8B-B14F-4D97-AF65-F5344CB8AC3E}">
        <p14:creationId xmlns:p14="http://schemas.microsoft.com/office/powerpoint/2010/main" val="1300230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5474" name="Text Box 1"/>
          <p:cNvSpPr txBox="1">
            <a:spLocks noChangeArrowheads="1"/>
          </p:cNvSpPr>
          <p:nvPr/>
        </p:nvSpPr>
        <p:spPr bwMode="auto">
          <a:xfrm>
            <a:off x="0" y="-7838996"/>
            <a:ext cx="1623" cy="17080522"/>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177" tIns="46589" rIns="93177" bIns="46589" anchor="ctr"/>
          <a:lstStyle>
            <a:lvl1pPr eaLnBrk="0" hangingPunct="0">
              <a:spcBef>
                <a:spcPct val="30000"/>
              </a:spcBef>
              <a:buFont typeface="Times New Roman" panose="02020603050405020304" pitchFamily="18" charset="0"/>
              <a:defRPr sz="1200">
                <a:solidFill>
                  <a:srgbClr val="000000"/>
                </a:solidFill>
                <a:latin typeface="Times New Roman" panose="02020603050405020304" pitchFamily="18" charset="0"/>
              </a:defRPr>
            </a:lvl1pPr>
            <a:lvl2pPr marL="742950" indent="-285750" eaLnBrk="0" hangingPunct="0">
              <a:spcBef>
                <a:spcPct val="30000"/>
              </a:spcBef>
              <a:buFont typeface="Times New Roman" panose="02020603050405020304" pitchFamily="18" charset="0"/>
              <a:defRPr sz="1200">
                <a:solidFill>
                  <a:srgbClr val="000000"/>
                </a:solidFill>
                <a:latin typeface="Times New Roman" panose="02020603050405020304" pitchFamily="18" charset="0"/>
              </a:defRPr>
            </a:lvl2pPr>
            <a:lvl3pPr marL="1143000" indent="-228600" eaLnBrk="0" hangingPunct="0">
              <a:spcBef>
                <a:spcPct val="30000"/>
              </a:spcBef>
              <a:buFont typeface="Times New Roman" panose="02020603050405020304" pitchFamily="18" charset="0"/>
              <a:defRPr sz="1200">
                <a:solidFill>
                  <a:srgbClr val="000000"/>
                </a:solidFill>
                <a:latin typeface="Times New Roman" panose="02020603050405020304" pitchFamily="18" charset="0"/>
              </a:defRPr>
            </a:lvl3pPr>
            <a:lvl4pPr marL="1600200" indent="-228600" eaLnBrk="0" hangingPunct="0">
              <a:spcBef>
                <a:spcPct val="30000"/>
              </a:spcBef>
              <a:buFont typeface="Times New Roman" panose="02020603050405020304" pitchFamily="18" charset="0"/>
              <a:defRPr sz="1200">
                <a:solidFill>
                  <a:srgbClr val="000000"/>
                </a:solidFill>
                <a:latin typeface="Times New Roman" panose="02020603050405020304" pitchFamily="18" charset="0"/>
              </a:defRPr>
            </a:lvl4pPr>
            <a:lvl5pPr marL="2057400" indent="-228600" eaLnBrk="0" hangingPunct="0">
              <a:spcBef>
                <a:spcPct val="30000"/>
              </a:spcBef>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eaLnBrk="1" hangingPunct="1">
              <a:spcBef>
                <a:spcPct val="0"/>
              </a:spcBef>
              <a:buFont typeface="Arial" panose="020B0604020202020204" pitchFamily="34" charset="0"/>
              <a:buNone/>
            </a:pPr>
            <a:endParaRPr lang="en-US" altLang="en-US" sz="2400">
              <a:solidFill>
                <a:schemeClr val="bg1"/>
              </a:solidFill>
              <a:latin typeface="Arial" panose="020B0604020202020204" pitchFamily="34" charset="0"/>
            </a:endParaRPr>
          </a:p>
        </p:txBody>
      </p:sp>
      <p:sp>
        <p:nvSpPr>
          <p:cNvPr id="105475" name="Rectangle 2"/>
          <p:cNvSpPr>
            <a:spLocks noGrp="1" noChangeArrowheads="1"/>
          </p:cNvSpPr>
          <p:nvPr>
            <p:ph type="body"/>
          </p:nvPr>
        </p:nvSpPr>
        <p:spPr>
          <a:xfrm>
            <a:off x="701041" y="4415790"/>
            <a:ext cx="5580733" cy="418338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extLst>
      <p:ext uri="{BB962C8B-B14F-4D97-AF65-F5344CB8AC3E}">
        <p14:creationId xmlns:p14="http://schemas.microsoft.com/office/powerpoint/2010/main" val="31444610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6498" name="Text Box 1"/>
          <p:cNvSpPr txBox="1">
            <a:spLocks noChangeArrowheads="1"/>
          </p:cNvSpPr>
          <p:nvPr/>
        </p:nvSpPr>
        <p:spPr bwMode="auto">
          <a:xfrm>
            <a:off x="0" y="-7838996"/>
            <a:ext cx="1623" cy="17080522"/>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177" tIns="46589" rIns="93177" bIns="46589" anchor="ctr"/>
          <a:lstStyle>
            <a:lvl1pPr eaLnBrk="0" hangingPunct="0">
              <a:spcBef>
                <a:spcPct val="30000"/>
              </a:spcBef>
              <a:buFont typeface="Times New Roman" panose="02020603050405020304" pitchFamily="18" charset="0"/>
              <a:defRPr sz="1200">
                <a:solidFill>
                  <a:srgbClr val="000000"/>
                </a:solidFill>
                <a:latin typeface="Times New Roman" panose="02020603050405020304" pitchFamily="18" charset="0"/>
              </a:defRPr>
            </a:lvl1pPr>
            <a:lvl2pPr marL="742950" indent="-285750" eaLnBrk="0" hangingPunct="0">
              <a:spcBef>
                <a:spcPct val="30000"/>
              </a:spcBef>
              <a:buFont typeface="Times New Roman" panose="02020603050405020304" pitchFamily="18" charset="0"/>
              <a:defRPr sz="1200">
                <a:solidFill>
                  <a:srgbClr val="000000"/>
                </a:solidFill>
                <a:latin typeface="Times New Roman" panose="02020603050405020304" pitchFamily="18" charset="0"/>
              </a:defRPr>
            </a:lvl2pPr>
            <a:lvl3pPr marL="1143000" indent="-228600" eaLnBrk="0" hangingPunct="0">
              <a:spcBef>
                <a:spcPct val="30000"/>
              </a:spcBef>
              <a:buFont typeface="Times New Roman" panose="02020603050405020304" pitchFamily="18" charset="0"/>
              <a:defRPr sz="1200">
                <a:solidFill>
                  <a:srgbClr val="000000"/>
                </a:solidFill>
                <a:latin typeface="Times New Roman" panose="02020603050405020304" pitchFamily="18" charset="0"/>
              </a:defRPr>
            </a:lvl3pPr>
            <a:lvl4pPr marL="1600200" indent="-228600" eaLnBrk="0" hangingPunct="0">
              <a:spcBef>
                <a:spcPct val="30000"/>
              </a:spcBef>
              <a:buFont typeface="Times New Roman" panose="02020603050405020304" pitchFamily="18" charset="0"/>
              <a:defRPr sz="1200">
                <a:solidFill>
                  <a:srgbClr val="000000"/>
                </a:solidFill>
                <a:latin typeface="Times New Roman" panose="02020603050405020304" pitchFamily="18" charset="0"/>
              </a:defRPr>
            </a:lvl4pPr>
            <a:lvl5pPr marL="2057400" indent="-228600" eaLnBrk="0" hangingPunct="0">
              <a:spcBef>
                <a:spcPct val="30000"/>
              </a:spcBef>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eaLnBrk="1" hangingPunct="1">
              <a:spcBef>
                <a:spcPct val="0"/>
              </a:spcBef>
              <a:buFont typeface="Arial" panose="020B0604020202020204" pitchFamily="34" charset="0"/>
              <a:buNone/>
            </a:pPr>
            <a:endParaRPr lang="en-US" altLang="en-US" sz="2400">
              <a:solidFill>
                <a:schemeClr val="bg1"/>
              </a:solidFill>
              <a:latin typeface="Arial" panose="020B0604020202020204" pitchFamily="34" charset="0"/>
            </a:endParaRPr>
          </a:p>
        </p:txBody>
      </p:sp>
      <p:sp>
        <p:nvSpPr>
          <p:cNvPr id="106499" name="Rectangle 2"/>
          <p:cNvSpPr>
            <a:spLocks noGrp="1" noChangeArrowheads="1"/>
          </p:cNvSpPr>
          <p:nvPr>
            <p:ph type="body"/>
          </p:nvPr>
        </p:nvSpPr>
        <p:spPr>
          <a:xfrm>
            <a:off x="701041" y="4415790"/>
            <a:ext cx="5580733" cy="418338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extLst>
      <p:ext uri="{BB962C8B-B14F-4D97-AF65-F5344CB8AC3E}">
        <p14:creationId xmlns:p14="http://schemas.microsoft.com/office/powerpoint/2010/main" val="37257303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7522" name="Text Box 1"/>
          <p:cNvSpPr txBox="1">
            <a:spLocks noChangeArrowheads="1"/>
          </p:cNvSpPr>
          <p:nvPr/>
        </p:nvSpPr>
        <p:spPr bwMode="auto">
          <a:xfrm>
            <a:off x="0" y="-7838996"/>
            <a:ext cx="1623" cy="17080522"/>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177" tIns="46589" rIns="93177" bIns="46589" anchor="ctr"/>
          <a:lstStyle>
            <a:lvl1pPr eaLnBrk="0" hangingPunct="0">
              <a:spcBef>
                <a:spcPct val="30000"/>
              </a:spcBef>
              <a:buFont typeface="Times New Roman" panose="02020603050405020304" pitchFamily="18" charset="0"/>
              <a:defRPr sz="1200">
                <a:solidFill>
                  <a:srgbClr val="000000"/>
                </a:solidFill>
                <a:latin typeface="Times New Roman" panose="02020603050405020304" pitchFamily="18" charset="0"/>
              </a:defRPr>
            </a:lvl1pPr>
            <a:lvl2pPr marL="742950" indent="-285750" eaLnBrk="0" hangingPunct="0">
              <a:spcBef>
                <a:spcPct val="30000"/>
              </a:spcBef>
              <a:buFont typeface="Times New Roman" panose="02020603050405020304" pitchFamily="18" charset="0"/>
              <a:defRPr sz="1200">
                <a:solidFill>
                  <a:srgbClr val="000000"/>
                </a:solidFill>
                <a:latin typeface="Times New Roman" panose="02020603050405020304" pitchFamily="18" charset="0"/>
              </a:defRPr>
            </a:lvl2pPr>
            <a:lvl3pPr marL="1143000" indent="-228600" eaLnBrk="0" hangingPunct="0">
              <a:spcBef>
                <a:spcPct val="30000"/>
              </a:spcBef>
              <a:buFont typeface="Times New Roman" panose="02020603050405020304" pitchFamily="18" charset="0"/>
              <a:defRPr sz="1200">
                <a:solidFill>
                  <a:srgbClr val="000000"/>
                </a:solidFill>
                <a:latin typeface="Times New Roman" panose="02020603050405020304" pitchFamily="18" charset="0"/>
              </a:defRPr>
            </a:lvl3pPr>
            <a:lvl4pPr marL="1600200" indent="-228600" eaLnBrk="0" hangingPunct="0">
              <a:spcBef>
                <a:spcPct val="30000"/>
              </a:spcBef>
              <a:buFont typeface="Times New Roman" panose="02020603050405020304" pitchFamily="18" charset="0"/>
              <a:defRPr sz="1200">
                <a:solidFill>
                  <a:srgbClr val="000000"/>
                </a:solidFill>
                <a:latin typeface="Times New Roman" panose="02020603050405020304" pitchFamily="18" charset="0"/>
              </a:defRPr>
            </a:lvl4pPr>
            <a:lvl5pPr marL="2057400" indent="-228600" eaLnBrk="0" hangingPunct="0">
              <a:spcBef>
                <a:spcPct val="30000"/>
              </a:spcBef>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eaLnBrk="1" hangingPunct="1">
              <a:spcBef>
                <a:spcPct val="0"/>
              </a:spcBef>
              <a:buFont typeface="Arial" panose="020B0604020202020204" pitchFamily="34" charset="0"/>
              <a:buNone/>
            </a:pPr>
            <a:endParaRPr lang="en-US" altLang="en-US" sz="2400">
              <a:solidFill>
                <a:schemeClr val="bg1"/>
              </a:solidFill>
              <a:latin typeface="Arial" panose="020B0604020202020204" pitchFamily="34" charset="0"/>
            </a:endParaRPr>
          </a:p>
        </p:txBody>
      </p:sp>
      <p:sp>
        <p:nvSpPr>
          <p:cNvPr id="107523" name="Rectangle 2"/>
          <p:cNvSpPr>
            <a:spLocks noGrp="1" noChangeArrowheads="1"/>
          </p:cNvSpPr>
          <p:nvPr>
            <p:ph type="body"/>
          </p:nvPr>
        </p:nvSpPr>
        <p:spPr>
          <a:xfrm>
            <a:off x="701041" y="4415790"/>
            <a:ext cx="5580733" cy="418338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extLst>
      <p:ext uri="{BB962C8B-B14F-4D97-AF65-F5344CB8AC3E}">
        <p14:creationId xmlns:p14="http://schemas.microsoft.com/office/powerpoint/2010/main" val="28507466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8546" name="Text Box 1"/>
          <p:cNvSpPr txBox="1">
            <a:spLocks noChangeArrowheads="1"/>
          </p:cNvSpPr>
          <p:nvPr/>
        </p:nvSpPr>
        <p:spPr bwMode="auto">
          <a:xfrm>
            <a:off x="0" y="-7919694"/>
            <a:ext cx="1623" cy="17240304"/>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177" tIns="46589" rIns="93177" bIns="46589" anchor="ctr"/>
          <a:lstStyle>
            <a:lvl1pPr eaLnBrk="0" hangingPunct="0">
              <a:spcBef>
                <a:spcPct val="30000"/>
              </a:spcBef>
              <a:buFont typeface="Times New Roman" panose="02020603050405020304" pitchFamily="18" charset="0"/>
              <a:defRPr sz="1200">
                <a:solidFill>
                  <a:srgbClr val="000000"/>
                </a:solidFill>
                <a:latin typeface="Times New Roman" panose="02020603050405020304" pitchFamily="18" charset="0"/>
              </a:defRPr>
            </a:lvl1pPr>
            <a:lvl2pPr marL="742950" indent="-285750" eaLnBrk="0" hangingPunct="0">
              <a:spcBef>
                <a:spcPct val="30000"/>
              </a:spcBef>
              <a:buFont typeface="Times New Roman" panose="02020603050405020304" pitchFamily="18" charset="0"/>
              <a:defRPr sz="1200">
                <a:solidFill>
                  <a:srgbClr val="000000"/>
                </a:solidFill>
                <a:latin typeface="Times New Roman" panose="02020603050405020304" pitchFamily="18" charset="0"/>
              </a:defRPr>
            </a:lvl2pPr>
            <a:lvl3pPr marL="1143000" indent="-228600" eaLnBrk="0" hangingPunct="0">
              <a:spcBef>
                <a:spcPct val="30000"/>
              </a:spcBef>
              <a:buFont typeface="Times New Roman" panose="02020603050405020304" pitchFamily="18" charset="0"/>
              <a:defRPr sz="1200">
                <a:solidFill>
                  <a:srgbClr val="000000"/>
                </a:solidFill>
                <a:latin typeface="Times New Roman" panose="02020603050405020304" pitchFamily="18" charset="0"/>
              </a:defRPr>
            </a:lvl3pPr>
            <a:lvl4pPr marL="1600200" indent="-228600" eaLnBrk="0" hangingPunct="0">
              <a:spcBef>
                <a:spcPct val="30000"/>
              </a:spcBef>
              <a:buFont typeface="Times New Roman" panose="02020603050405020304" pitchFamily="18" charset="0"/>
              <a:defRPr sz="1200">
                <a:solidFill>
                  <a:srgbClr val="000000"/>
                </a:solidFill>
                <a:latin typeface="Times New Roman" panose="02020603050405020304" pitchFamily="18" charset="0"/>
              </a:defRPr>
            </a:lvl4pPr>
            <a:lvl5pPr marL="2057400" indent="-228600" eaLnBrk="0" hangingPunct="0">
              <a:spcBef>
                <a:spcPct val="30000"/>
              </a:spcBef>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eaLnBrk="1" hangingPunct="1">
              <a:spcBef>
                <a:spcPct val="0"/>
              </a:spcBef>
              <a:buFont typeface="Arial" panose="020B0604020202020204" pitchFamily="34" charset="0"/>
              <a:buNone/>
            </a:pPr>
            <a:endParaRPr lang="en-US" altLang="en-US" sz="2400">
              <a:solidFill>
                <a:schemeClr val="bg1"/>
              </a:solidFill>
              <a:latin typeface="Arial" panose="020B0604020202020204" pitchFamily="34" charset="0"/>
            </a:endParaRPr>
          </a:p>
        </p:txBody>
      </p:sp>
      <p:sp>
        <p:nvSpPr>
          <p:cNvPr id="108547" name="Rectangle 2"/>
          <p:cNvSpPr>
            <a:spLocks noGrp="1" noChangeArrowheads="1"/>
          </p:cNvSpPr>
          <p:nvPr>
            <p:ph type="body"/>
          </p:nvPr>
        </p:nvSpPr>
        <p:spPr>
          <a:xfrm>
            <a:off x="701041" y="4415790"/>
            <a:ext cx="5580733" cy="418338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extLst>
      <p:ext uri="{BB962C8B-B14F-4D97-AF65-F5344CB8AC3E}">
        <p14:creationId xmlns:p14="http://schemas.microsoft.com/office/powerpoint/2010/main" val="159137826"/>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smtClean="0"/>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2D6C1E3-9B27-459F-9575-9F0356C84435}" type="datetimeFigureOut">
              <a:rPr lang="en-CA" smtClean="0"/>
              <a:t>2020-04-13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E49FBA8A-BEDE-4ACF-8E46-36C3460A44E6}" type="slidenum">
              <a:rPr lang="en-CA" smtClean="0"/>
              <a:t>‹#›</a:t>
            </a:fld>
            <a:endParaRPr lang="en-CA"/>
          </a:p>
        </p:txBody>
      </p:sp>
    </p:spTree>
    <p:extLst>
      <p:ext uri="{BB962C8B-B14F-4D97-AF65-F5344CB8AC3E}">
        <p14:creationId xmlns:p14="http://schemas.microsoft.com/office/powerpoint/2010/main" val="29713126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2D6C1E3-9B27-459F-9575-9F0356C84435}" type="datetimeFigureOut">
              <a:rPr lang="en-CA" smtClean="0"/>
              <a:t>2020-04-13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49FBA8A-BEDE-4ACF-8E46-36C3460A44E6}" type="slidenum">
              <a:rPr lang="en-CA" smtClean="0"/>
              <a:t>‹#›</a:t>
            </a:fld>
            <a:endParaRPr lang="en-CA"/>
          </a:p>
        </p:txBody>
      </p:sp>
    </p:spTree>
    <p:extLst>
      <p:ext uri="{BB962C8B-B14F-4D97-AF65-F5344CB8AC3E}">
        <p14:creationId xmlns:p14="http://schemas.microsoft.com/office/powerpoint/2010/main" val="16357856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2D6C1E3-9B27-459F-9575-9F0356C84435}" type="datetimeFigureOut">
              <a:rPr lang="en-CA" smtClean="0"/>
              <a:t>2020-04-13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49FBA8A-BEDE-4ACF-8E46-36C3460A44E6}" type="slidenum">
              <a:rPr lang="en-CA" smtClean="0"/>
              <a:t>‹#›</a:t>
            </a:fld>
            <a:endParaRPr lang="en-CA"/>
          </a:p>
        </p:txBody>
      </p:sp>
    </p:spTree>
    <p:extLst>
      <p:ext uri="{BB962C8B-B14F-4D97-AF65-F5344CB8AC3E}">
        <p14:creationId xmlns:p14="http://schemas.microsoft.com/office/powerpoint/2010/main" val="17184769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E50E00BE-1231-40BA-A91E-EA681B061704}" type="slidenum">
              <a:rPr lang="en-US" altLang="en-US"/>
              <a:pPr/>
              <a:t>‹#›</a:t>
            </a:fld>
            <a:endParaRPr lang="en-US" altLang="en-US"/>
          </a:p>
        </p:txBody>
      </p:sp>
    </p:spTree>
    <p:extLst>
      <p:ext uri="{BB962C8B-B14F-4D97-AF65-F5344CB8AC3E}">
        <p14:creationId xmlns:p14="http://schemas.microsoft.com/office/powerpoint/2010/main" val="1743428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2D6C1E3-9B27-459F-9575-9F0356C84435}" type="datetimeFigureOut">
              <a:rPr lang="en-CA" smtClean="0"/>
              <a:t>2020-04-13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49FBA8A-BEDE-4ACF-8E46-36C3460A44E6}" type="slidenum">
              <a:rPr lang="en-CA" smtClean="0"/>
              <a:t>‹#›</a:t>
            </a:fld>
            <a:endParaRPr lang="en-CA"/>
          </a:p>
        </p:txBody>
      </p:sp>
    </p:spTree>
    <p:extLst>
      <p:ext uri="{BB962C8B-B14F-4D97-AF65-F5344CB8AC3E}">
        <p14:creationId xmlns:p14="http://schemas.microsoft.com/office/powerpoint/2010/main" val="42004245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smtClean="0"/>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92D6C1E3-9B27-459F-9575-9F0356C84435}" type="datetimeFigureOut">
              <a:rPr lang="en-CA" smtClean="0"/>
              <a:t>2020-04-13</a:t>
            </a:fld>
            <a:endParaRPr lang="en-CA"/>
          </a:p>
        </p:txBody>
      </p:sp>
      <p:sp>
        <p:nvSpPr>
          <p:cNvPr id="5" name="Footer Placeholder 4"/>
          <p:cNvSpPr>
            <a:spLocks noGrp="1"/>
          </p:cNvSpPr>
          <p:nvPr>
            <p:ph type="ftr" sz="quarter" idx="11"/>
          </p:nvPr>
        </p:nvSpPr>
        <p:spPr>
          <a:xfrm>
            <a:off x="2182708" y="6272784"/>
            <a:ext cx="6327648" cy="365125"/>
          </a:xfrm>
        </p:spPr>
        <p:txBody>
          <a:bodyPr/>
          <a:lstStyle/>
          <a:p>
            <a:endParaRPr lang="en-CA"/>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E49FBA8A-BEDE-4ACF-8E46-36C3460A44E6}" type="slidenum">
              <a:rPr lang="en-CA" smtClean="0"/>
              <a:t>‹#›</a:t>
            </a:fld>
            <a:endParaRPr lang="en-CA"/>
          </a:p>
        </p:txBody>
      </p:sp>
    </p:spTree>
    <p:extLst>
      <p:ext uri="{BB962C8B-B14F-4D97-AF65-F5344CB8AC3E}">
        <p14:creationId xmlns:p14="http://schemas.microsoft.com/office/powerpoint/2010/main" val="498696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2D6C1E3-9B27-459F-9575-9F0356C84435}" type="datetimeFigureOut">
              <a:rPr lang="en-CA" smtClean="0"/>
              <a:t>2020-04-13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E49FBA8A-BEDE-4ACF-8E46-36C3460A44E6}" type="slidenum">
              <a:rPr lang="en-CA" smtClean="0"/>
              <a:t>‹#›</a:t>
            </a:fld>
            <a:endParaRPr lang="en-CA"/>
          </a:p>
        </p:txBody>
      </p:sp>
    </p:spTree>
    <p:extLst>
      <p:ext uri="{BB962C8B-B14F-4D97-AF65-F5344CB8AC3E}">
        <p14:creationId xmlns:p14="http://schemas.microsoft.com/office/powerpoint/2010/main" val="429559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2D6C1E3-9B27-459F-9575-9F0356C84435}" type="datetimeFigureOut">
              <a:rPr lang="en-CA" smtClean="0"/>
              <a:t>2020-04-13</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E49FBA8A-BEDE-4ACF-8E46-36C3460A44E6}" type="slidenum">
              <a:rPr lang="en-CA" smtClean="0"/>
              <a:t>‹#›</a:t>
            </a:fld>
            <a:endParaRPr lang="en-CA"/>
          </a:p>
        </p:txBody>
      </p:sp>
    </p:spTree>
    <p:extLst>
      <p:ext uri="{BB962C8B-B14F-4D97-AF65-F5344CB8AC3E}">
        <p14:creationId xmlns:p14="http://schemas.microsoft.com/office/powerpoint/2010/main" val="1130829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2D6C1E3-9B27-459F-9575-9F0356C84435}" type="datetimeFigureOut">
              <a:rPr lang="en-CA" smtClean="0"/>
              <a:t>2020-04-13</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E49FBA8A-BEDE-4ACF-8E46-36C3460A44E6}" type="slidenum">
              <a:rPr lang="en-CA" smtClean="0"/>
              <a:t>‹#›</a:t>
            </a:fld>
            <a:endParaRPr lang="en-CA"/>
          </a:p>
        </p:txBody>
      </p:sp>
    </p:spTree>
    <p:extLst>
      <p:ext uri="{BB962C8B-B14F-4D97-AF65-F5344CB8AC3E}">
        <p14:creationId xmlns:p14="http://schemas.microsoft.com/office/powerpoint/2010/main" val="3562903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D6C1E3-9B27-459F-9575-9F0356C84435}" type="datetimeFigureOut">
              <a:rPr lang="en-CA" smtClean="0"/>
              <a:t>2020-04-13</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E49FBA8A-BEDE-4ACF-8E46-36C3460A44E6}" type="slidenum">
              <a:rPr lang="en-CA" smtClean="0"/>
              <a:t>‹#›</a:t>
            </a:fld>
            <a:endParaRPr lang="en-CA"/>
          </a:p>
        </p:txBody>
      </p:sp>
    </p:spTree>
    <p:extLst>
      <p:ext uri="{BB962C8B-B14F-4D97-AF65-F5344CB8AC3E}">
        <p14:creationId xmlns:p14="http://schemas.microsoft.com/office/powerpoint/2010/main" val="13069345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smtClean="0"/>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D6C1E3-9B27-459F-9575-9F0356C84435}" type="datetimeFigureOut">
              <a:rPr lang="en-CA" smtClean="0"/>
              <a:t>2020-04-13</a:t>
            </a:fld>
            <a:endParaRPr lang="en-CA"/>
          </a:p>
        </p:txBody>
      </p:sp>
      <p:sp>
        <p:nvSpPr>
          <p:cNvPr id="6" name="Footer Placeholder 5"/>
          <p:cNvSpPr>
            <a:spLocks noGrp="1"/>
          </p:cNvSpPr>
          <p:nvPr>
            <p:ph type="ftr" sz="quarter" idx="11"/>
          </p:nvPr>
        </p:nvSpPr>
        <p:spPr/>
        <p:txBody>
          <a:bodyPr/>
          <a:lstStyle/>
          <a:p>
            <a:endParaRPr lang="en-CA"/>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E49FBA8A-BEDE-4ACF-8E46-36C3460A44E6}" type="slidenum">
              <a:rPr lang="en-CA" smtClean="0"/>
              <a:t>‹#›</a:t>
            </a:fld>
            <a:endParaRPr lang="en-CA"/>
          </a:p>
        </p:txBody>
      </p:sp>
    </p:spTree>
    <p:extLst>
      <p:ext uri="{BB962C8B-B14F-4D97-AF65-F5344CB8AC3E}">
        <p14:creationId xmlns:p14="http://schemas.microsoft.com/office/powerpoint/2010/main" val="3081728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D6C1E3-9B27-459F-9575-9F0356C84435}" type="datetimeFigureOut">
              <a:rPr lang="en-CA" smtClean="0"/>
              <a:t>2020-04-13</a:t>
            </a:fld>
            <a:endParaRPr lang="en-CA"/>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E49FBA8A-BEDE-4ACF-8E46-36C3460A44E6}" type="slidenum">
              <a:rPr lang="en-CA" smtClean="0"/>
              <a:t>‹#›</a:t>
            </a:fld>
            <a:endParaRPr lang="en-CA"/>
          </a:p>
        </p:txBody>
      </p:sp>
    </p:spTree>
    <p:extLst>
      <p:ext uri="{BB962C8B-B14F-4D97-AF65-F5344CB8AC3E}">
        <p14:creationId xmlns:p14="http://schemas.microsoft.com/office/powerpoint/2010/main" val="31174567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92D6C1E3-9B27-459F-9575-9F0356C84435}" type="datetimeFigureOut">
              <a:rPr lang="en-CA" smtClean="0"/>
              <a:t>2020-04-13</a:t>
            </a:fld>
            <a:endParaRPr lang="en-CA"/>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CA"/>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4">
                <a:duotone>
                  <a:schemeClr val="accent1">
                    <a:shade val="45000"/>
                    <a:satMod val="135000"/>
                  </a:schemeClr>
                  <a:prstClr val="white"/>
                </a:duotone>
                <a:extLst>
                  <a:ext uri="{BEBA8EAE-BF5A-486C-A8C5-ECC9F3942E4B}">
                    <a14:imgProps xmlns:a14="http://schemas.microsoft.com/office/drawing/2010/main">
                      <a14:imgLayer r:embed="rId1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E49FBA8A-BEDE-4ACF-8E46-36C3460A44E6}" type="slidenum">
              <a:rPr lang="en-CA" smtClean="0"/>
              <a:t>‹#›</a:t>
            </a:fld>
            <a:endParaRPr lang="en-CA"/>
          </a:p>
        </p:txBody>
      </p:sp>
    </p:spTree>
    <p:extLst>
      <p:ext uri="{BB962C8B-B14F-4D97-AF65-F5344CB8AC3E}">
        <p14:creationId xmlns:p14="http://schemas.microsoft.com/office/powerpoint/2010/main" val="229122742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Lst>
  <p:txStyles>
    <p:titleStyle>
      <a:lvl1pPr algn="l" defTabSz="914400" rtl="0" eaLnBrk="1" latinLnBrk="0" hangingPunct="1">
        <a:lnSpc>
          <a:spcPct val="90000"/>
        </a:lnSpc>
        <a:spcBef>
          <a:spcPct val="0"/>
        </a:spcBef>
        <a:buNone/>
        <a:defRPr sz="5400" kern="1200" cap="all" baseline="0">
          <a:blipFill>
            <a:blip r:embed="rId16">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Mesopotamia</a:t>
            </a:r>
            <a:endParaRPr lang="en-CA" dirty="0"/>
          </a:p>
        </p:txBody>
      </p:sp>
      <p:sp>
        <p:nvSpPr>
          <p:cNvPr id="3" name="Subtitle 2"/>
          <p:cNvSpPr>
            <a:spLocks noGrp="1"/>
          </p:cNvSpPr>
          <p:nvPr>
            <p:ph type="subTitle" idx="1"/>
          </p:nvPr>
        </p:nvSpPr>
        <p:spPr/>
        <p:txBody>
          <a:bodyPr/>
          <a:lstStyle/>
          <a:p>
            <a:r>
              <a:rPr lang="en-US" dirty="0" smtClean="0"/>
              <a:t>The Fall and Rise of Persia</a:t>
            </a:r>
            <a:endParaRPr lang="en-CA" dirty="0"/>
          </a:p>
        </p:txBody>
      </p:sp>
    </p:spTree>
    <p:extLst>
      <p:ext uri="{BB962C8B-B14F-4D97-AF65-F5344CB8AC3E}">
        <p14:creationId xmlns:p14="http://schemas.microsoft.com/office/powerpoint/2010/main" val="26750831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normAutofit/>
          </a:bodyPr>
          <a:lstStyle/>
          <a:p>
            <a:pPr marL="320040" indent="-320040">
              <a:buClr>
                <a:schemeClr val="accent6">
                  <a:lumMod val="75000"/>
                </a:schemeClr>
              </a:buClr>
              <a:defRPr/>
            </a:pPr>
            <a:endParaRPr lang="en-US" smtClean="0"/>
          </a:p>
        </p:txBody>
      </p:sp>
      <p:sp>
        <p:nvSpPr>
          <p:cNvPr id="68611" name="Rectangle 3"/>
          <p:cNvSpPr>
            <a:spLocks noGrp="1" noChangeArrowheads="1"/>
          </p:cNvSpPr>
          <p:nvPr>
            <p:ph idx="1"/>
          </p:nvPr>
        </p:nvSpPr>
        <p:spPr/>
        <p:txBody>
          <a:bodyPr/>
          <a:lstStyle/>
          <a:p>
            <a:pPr eaLnBrk="1" hangingPunct="1">
              <a:buFontTx/>
              <a:buNone/>
            </a:pPr>
            <a:endParaRPr lang="en-US" altLang="en-US" dirty="0" smtClean="0"/>
          </a:p>
        </p:txBody>
      </p:sp>
      <p:pic>
        <p:nvPicPr>
          <p:cNvPr id="68612" name="Picture 4" descr="Mesopotamia - 1st Coi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1617" y="350520"/>
            <a:ext cx="4614862"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6665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5" descr="Mesopotamia - Sumerian Craf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609600"/>
            <a:ext cx="8458200" cy="560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60593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6775" y="741364"/>
            <a:ext cx="2857500" cy="5381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144539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
          <p:cNvSpPr>
            <a:spLocks noGrp="1" noChangeArrowheads="1"/>
          </p:cNvSpPr>
          <p:nvPr>
            <p:ph type="title"/>
          </p:nvPr>
        </p:nvSpPr>
        <p:spPr>
          <a:xfrm>
            <a:off x="887507" y="280861"/>
            <a:ext cx="9461408" cy="1398844"/>
          </a:xfrm>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rtlCol="0" anchor="ctr">
            <a:spAutoFit/>
          </a:bodyPr>
          <a:lstStyle/>
          <a:p>
            <a:pPr marL="320040" indent="-320040">
              <a:lnSpc>
                <a:spcPct val="101000"/>
              </a:lnSpc>
              <a:buClr>
                <a:schemeClr val="accent6">
                  <a:lumMod val="75000"/>
                </a:schemeClr>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dirty="0" smtClean="0">
                <a:solidFill>
                  <a:schemeClr val="folHlink"/>
                </a:solidFill>
              </a:rPr>
              <a:t>Board Game</a:t>
            </a:r>
            <a:r>
              <a:rPr lang="en-GB" dirty="0" smtClean="0"/>
              <a:t/>
            </a:r>
            <a:br>
              <a:rPr lang="en-GB" dirty="0" smtClean="0"/>
            </a:br>
            <a:r>
              <a:rPr lang="en-GB" sz="3600" dirty="0"/>
              <a:t>Cuneiform Tablet</a:t>
            </a:r>
          </a:p>
        </p:txBody>
      </p:sp>
      <p:pic>
        <p:nvPicPr>
          <p:cNvPr id="716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3975" y="2066925"/>
            <a:ext cx="5105400" cy="3333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9706616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870200" y="1143000"/>
            <a:ext cx="6426200" cy="4819650"/>
          </a:xfrm>
          <a:noFill/>
          <a:extLst>
            <a:ext uri="{909E8E84-426E-40DD-AFC4-6F175D3DCCD1}">
              <a14:hiddenFill xmlns:a14="http://schemas.microsoft.com/office/drawing/2010/main">
                <a:solidFill>
                  <a:srgbClr val="00B8FF"/>
                </a:solidFill>
              </a14:hiddenFill>
            </a:ext>
          </a:extLst>
        </p:spPr>
      </p:pic>
    </p:spTree>
    <p:extLst>
      <p:ext uri="{BB962C8B-B14F-4D97-AF65-F5344CB8AC3E}">
        <p14:creationId xmlns:p14="http://schemas.microsoft.com/office/powerpoint/2010/main" val="5694826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5"/>
          <p:cNvSpPr>
            <a:spLocks noGrp="1" noChangeArrowheads="1"/>
          </p:cNvSpPr>
          <p:nvPr>
            <p:ph type="title"/>
          </p:nvPr>
        </p:nvSpPr>
        <p:spPr>
          <a:xfrm>
            <a:off x="1981200" y="274638"/>
            <a:ext cx="7924800" cy="1143000"/>
          </a:xfrm>
        </p:spPr>
        <p:txBody>
          <a:bodyPr>
            <a:normAutofit/>
          </a:bodyPr>
          <a:lstStyle/>
          <a:p>
            <a:pPr marL="320040" indent="-320040">
              <a:buClr>
                <a:schemeClr val="accent6">
                  <a:lumMod val="75000"/>
                </a:schemeClr>
              </a:buClr>
              <a:defRPr/>
            </a:pPr>
            <a:r>
              <a:rPr lang="en-US" u="sng" smtClean="0">
                <a:solidFill>
                  <a:schemeClr val="folHlink"/>
                </a:solidFill>
              </a:rPr>
              <a:t>Tower of Babel</a:t>
            </a:r>
          </a:p>
        </p:txBody>
      </p:sp>
      <p:pic>
        <p:nvPicPr>
          <p:cNvPr id="73731" name="Picture 4" descr="Mesopotamia - Tower of Bab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1600201"/>
            <a:ext cx="6102350" cy="488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00257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4" descr="Mesopotamia - Millsto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239838"/>
            <a:ext cx="7620000"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5397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4" descr="Mesopotamia - ancient ov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685800"/>
            <a:ext cx="6705600" cy="572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19550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4" descr="MESOPOTAMIA - Marshes in the Sou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946151"/>
            <a:ext cx="8686800" cy="499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24783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4" descr="MESOPOTAMIA - Southern marshlan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381000"/>
            <a:ext cx="6248400" cy="607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80549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37836" y="94489"/>
            <a:ext cx="10058400" cy="1609344"/>
          </a:xfrm>
        </p:spPr>
        <p:txBody>
          <a:bodyPr>
            <a:normAutofit/>
          </a:bodyPr>
          <a:lstStyle/>
          <a:p>
            <a:pPr marL="320040" indent="-320040">
              <a:buClr>
                <a:schemeClr val="accent6">
                  <a:lumMod val="75000"/>
                </a:schemeClr>
              </a:buClr>
              <a:defRPr/>
            </a:pPr>
            <a:r>
              <a:rPr lang="en-GB" u="sng" dirty="0" smtClean="0">
                <a:solidFill>
                  <a:schemeClr val="folHlink"/>
                </a:solidFill>
              </a:rPr>
              <a:t>The End of Mesopotamia</a:t>
            </a:r>
            <a:endParaRPr lang="en-US" dirty="0" smtClean="0">
              <a:solidFill>
                <a:schemeClr val="folHlink"/>
              </a:solidFill>
            </a:endParaRPr>
          </a:p>
        </p:txBody>
      </p:sp>
      <p:sp>
        <p:nvSpPr>
          <p:cNvPr id="60419" name="Rectangle 3"/>
          <p:cNvSpPr>
            <a:spLocks noGrp="1" noChangeArrowheads="1"/>
          </p:cNvSpPr>
          <p:nvPr>
            <p:ph idx="1"/>
          </p:nvPr>
        </p:nvSpPr>
        <p:spPr>
          <a:xfrm>
            <a:off x="195789" y="1381820"/>
            <a:ext cx="10058400" cy="4050792"/>
          </a:xfrm>
        </p:spPr>
        <p:txBody>
          <a:bodyPr>
            <a:normAutofit/>
          </a:bodyPr>
          <a:lstStyle/>
          <a:p>
            <a:pPr eaLnBrk="1" hangingPunct="1"/>
            <a:r>
              <a:rPr lang="en-US" altLang="en-US" sz="2800" dirty="0">
                <a:solidFill>
                  <a:schemeClr val="tx1">
                    <a:lumMod val="75000"/>
                    <a:lumOff val="25000"/>
                  </a:schemeClr>
                </a:solidFill>
                <a:latin typeface="Calibri Light" panose="020F0302020204030204" pitchFamily="34" charset="0"/>
              </a:rPr>
              <a:t>Mesopotamia would </a:t>
            </a:r>
            <a:r>
              <a:rPr lang="en-US" altLang="en-US" sz="2800" dirty="0" smtClean="0">
                <a:solidFill>
                  <a:schemeClr val="tx1">
                    <a:lumMod val="75000"/>
                    <a:lumOff val="25000"/>
                  </a:schemeClr>
                </a:solidFill>
                <a:latin typeface="Calibri Light" panose="020F0302020204030204" pitchFamily="34" charset="0"/>
              </a:rPr>
              <a:t>eventually fall </a:t>
            </a:r>
            <a:r>
              <a:rPr lang="en-US" altLang="en-US" sz="2800" dirty="0">
                <a:solidFill>
                  <a:schemeClr val="tx1">
                    <a:lumMod val="75000"/>
                    <a:lumOff val="25000"/>
                  </a:schemeClr>
                </a:solidFill>
                <a:latin typeface="Calibri Light" panose="020F0302020204030204" pitchFamily="34" charset="0"/>
              </a:rPr>
              <a:t>to the </a:t>
            </a:r>
            <a:r>
              <a:rPr lang="en-US" altLang="en-US" sz="2800" dirty="0" smtClean="0">
                <a:solidFill>
                  <a:schemeClr val="tx1">
                    <a:lumMod val="75000"/>
                    <a:lumOff val="25000"/>
                  </a:schemeClr>
                </a:solidFill>
                <a:latin typeface="Calibri Light" panose="020F0302020204030204" pitchFamily="34" charset="0"/>
              </a:rPr>
              <a:t>Persians in 539 BCE.</a:t>
            </a:r>
            <a:endParaRPr lang="en-US" altLang="en-US" sz="2800" dirty="0">
              <a:solidFill>
                <a:schemeClr val="tx1">
                  <a:lumMod val="75000"/>
                  <a:lumOff val="25000"/>
                </a:schemeClr>
              </a:solidFill>
              <a:latin typeface="Calibri Light" panose="020F0302020204030204" pitchFamily="34" charset="0"/>
            </a:endParaRPr>
          </a:p>
        </p:txBody>
      </p:sp>
      <p:pic>
        <p:nvPicPr>
          <p:cNvPr id="60420"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5035" y="2317378"/>
            <a:ext cx="9730997" cy="3774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97714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4"/>
          <p:cNvSpPr>
            <a:spLocks noGrp="1" noChangeArrowheads="1"/>
          </p:cNvSpPr>
          <p:nvPr>
            <p:ph type="title"/>
          </p:nvPr>
        </p:nvSpPr>
        <p:spPr>
          <a:xfrm>
            <a:off x="1981200" y="274638"/>
            <a:ext cx="8229600" cy="792162"/>
          </a:xfrm>
        </p:spPr>
        <p:txBody>
          <a:bodyPr>
            <a:normAutofit fontScale="90000"/>
          </a:bodyPr>
          <a:lstStyle/>
          <a:p>
            <a:pPr marL="320040" indent="-320040">
              <a:buClr>
                <a:schemeClr val="accent6">
                  <a:lumMod val="75000"/>
                </a:schemeClr>
              </a:buClr>
              <a:defRPr/>
            </a:pPr>
            <a:r>
              <a:rPr lang="en-US" u="sng" smtClean="0">
                <a:solidFill>
                  <a:schemeClr val="folHlink"/>
                </a:solidFill>
              </a:rPr>
              <a:t>Mesopotamian Economy</a:t>
            </a:r>
          </a:p>
        </p:txBody>
      </p:sp>
      <p:sp>
        <p:nvSpPr>
          <p:cNvPr id="78851" name="Rectangle 2"/>
          <p:cNvSpPr>
            <a:spLocks noGrp="1" noChangeArrowheads="1"/>
          </p:cNvSpPr>
          <p:nvPr>
            <p:ph idx="1"/>
          </p:nvPr>
        </p:nvSpPr>
        <p:spPr>
          <a:xfrm>
            <a:off x="699247" y="2167077"/>
            <a:ext cx="11134165" cy="3392211"/>
          </a:xfrm>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rtlCol="0" anchor="ctr">
            <a:spAutoFit/>
          </a:bodyPr>
          <a:lstStyle/>
          <a:p>
            <a:pPr lvl="1">
              <a:lnSpc>
                <a:spcPct val="101000"/>
              </a:lnSpc>
              <a:spcBef>
                <a:spcPts val="800"/>
              </a:spcBef>
            </a:pPr>
            <a:r>
              <a:rPr lang="en-GB" altLang="en-US" sz="4000" dirty="0">
                <a:solidFill>
                  <a:schemeClr val="hlink"/>
                </a:solidFill>
                <a:latin typeface="Calibri Light" panose="020F0302020204030204" pitchFamily="34" charset="0"/>
              </a:rPr>
              <a:t> </a:t>
            </a:r>
            <a:r>
              <a:rPr lang="en-GB" altLang="en-US" sz="4000" dirty="0">
                <a:latin typeface="Calibri Light" panose="020F0302020204030204" pitchFamily="34" charset="0"/>
              </a:rPr>
              <a:t>Civilization appears when </a:t>
            </a:r>
            <a:r>
              <a:rPr lang="en-GB" altLang="en-US" sz="4000" dirty="0">
                <a:solidFill>
                  <a:schemeClr val="accent1"/>
                </a:solidFill>
                <a:latin typeface="Calibri Light" panose="020F0302020204030204" pitchFamily="34" charset="0"/>
              </a:rPr>
              <a:t>agriculture</a:t>
            </a:r>
            <a:r>
              <a:rPr lang="en-GB" altLang="en-US" sz="4000" dirty="0">
                <a:latin typeface="Calibri Light" panose="020F0302020204030204" pitchFamily="34" charset="0"/>
              </a:rPr>
              <a:t> is utilized to make life easier and less dependant on hunting for food. The use of a form of </a:t>
            </a:r>
            <a:r>
              <a:rPr lang="en-GB" altLang="en-US" sz="4000" dirty="0">
                <a:solidFill>
                  <a:schemeClr val="accent1"/>
                </a:solidFill>
                <a:latin typeface="Calibri Light" panose="020F0302020204030204" pitchFamily="34" charset="0"/>
              </a:rPr>
              <a:t>writing </a:t>
            </a:r>
            <a:r>
              <a:rPr lang="en-GB" altLang="en-US" sz="4000" dirty="0">
                <a:latin typeface="Calibri Light" panose="020F0302020204030204" pitchFamily="34" charset="0"/>
              </a:rPr>
              <a:t>is also used when determining what is “civilization”.</a:t>
            </a:r>
            <a:r>
              <a:rPr lang="en-GB" altLang="en-US" sz="4000" dirty="0">
                <a:solidFill>
                  <a:schemeClr val="hlink"/>
                </a:solidFill>
                <a:latin typeface="Calibri Light" panose="020F0302020204030204" pitchFamily="34" charset="0"/>
              </a:rPr>
              <a:t/>
            </a:r>
            <a:br>
              <a:rPr lang="en-GB" altLang="en-US" sz="4000" dirty="0">
                <a:solidFill>
                  <a:schemeClr val="hlink"/>
                </a:solidFill>
                <a:latin typeface="Calibri Light" panose="020F0302020204030204" pitchFamily="34" charset="0"/>
              </a:rPr>
            </a:br>
            <a:endParaRPr lang="en-GB" altLang="en-US" dirty="0" smtClean="0">
              <a:solidFill>
                <a:schemeClr val="hlink"/>
              </a:solidFill>
              <a:latin typeface="Calibri Light" panose="020F0302020204030204" pitchFamily="34" charset="0"/>
            </a:endParaRPr>
          </a:p>
          <a:p>
            <a:pPr marL="593725" lvl="2" indent="0">
              <a:lnSpc>
                <a:spcPct val="101000"/>
              </a:lnSpc>
              <a:spcBef>
                <a:spcPts val="800"/>
              </a:spcBef>
              <a:buNone/>
            </a:pPr>
            <a:endParaRPr lang="en-GB" altLang="en-US" sz="3200" dirty="0">
              <a:solidFill>
                <a:schemeClr val="hlink"/>
              </a:solidFill>
              <a:latin typeface="Calibri Light" panose="020F0302020204030204" pitchFamily="34" charset="0"/>
            </a:endParaRPr>
          </a:p>
        </p:txBody>
      </p:sp>
    </p:spTree>
    <p:extLst>
      <p:ext uri="{BB962C8B-B14F-4D97-AF65-F5344CB8AC3E}">
        <p14:creationId xmlns:p14="http://schemas.microsoft.com/office/powerpoint/2010/main" val="327528803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ext Box 1"/>
          <p:cNvSpPr txBox="1">
            <a:spLocks noChangeArrowheads="1"/>
          </p:cNvSpPr>
          <p:nvPr/>
        </p:nvSpPr>
        <p:spPr bwMode="auto">
          <a:xfrm>
            <a:off x="1069848" y="1999130"/>
            <a:ext cx="9475694" cy="2664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marL="314325" indent="-314325" eaLnBrk="0" hangingPunct="0">
              <a:spcBef>
                <a:spcPts val="575"/>
              </a:spcBef>
              <a:buClr>
                <a:schemeClr val="accent1"/>
              </a:buClr>
              <a:buSzPct val="85000"/>
              <a:buFont typeface="Wingdings 2" panose="05020102010507070707" pitchFamily="18" charset="2"/>
              <a:buChar char=""/>
              <a:tabLst>
                <a:tab pos="314325" algn="l"/>
                <a:tab pos="762000" algn="l"/>
                <a:tab pos="1211263" algn="l"/>
                <a:tab pos="1660525" algn="l"/>
                <a:tab pos="2109788" algn="l"/>
                <a:tab pos="2559050" algn="l"/>
                <a:tab pos="3008313" algn="l"/>
                <a:tab pos="3457575" algn="l"/>
                <a:tab pos="3906838" algn="l"/>
                <a:tab pos="4356100" algn="l"/>
                <a:tab pos="4805363" algn="l"/>
                <a:tab pos="5254625" algn="l"/>
                <a:tab pos="5703888" algn="l"/>
                <a:tab pos="6153150" algn="l"/>
                <a:tab pos="6602413" algn="l"/>
                <a:tab pos="7051675" algn="l"/>
                <a:tab pos="7500938" algn="l"/>
                <a:tab pos="7950200" algn="l"/>
                <a:tab pos="8399463" algn="l"/>
                <a:tab pos="8848725" algn="l"/>
                <a:tab pos="9297988" algn="l"/>
              </a:tabLst>
              <a:defRPr sz="2600">
                <a:solidFill>
                  <a:schemeClr val="tx1"/>
                </a:solidFill>
                <a:latin typeface="Perpetua" panose="02020502060401020303" pitchFamily="18" charset="0"/>
              </a:defRPr>
            </a:lvl1pPr>
            <a:lvl2pPr marL="742950" indent="-285750" eaLnBrk="0" hangingPunct="0">
              <a:spcBef>
                <a:spcPts val="375"/>
              </a:spcBef>
              <a:buClr>
                <a:schemeClr val="accent2"/>
              </a:buClr>
              <a:buSzPct val="85000"/>
              <a:buFont typeface="Wingdings 2" panose="05020102010507070707" pitchFamily="18" charset="2"/>
              <a:buChar char=""/>
              <a:tabLst>
                <a:tab pos="314325" algn="l"/>
                <a:tab pos="762000" algn="l"/>
                <a:tab pos="1211263" algn="l"/>
                <a:tab pos="1660525" algn="l"/>
                <a:tab pos="2109788" algn="l"/>
                <a:tab pos="2559050" algn="l"/>
                <a:tab pos="3008313" algn="l"/>
                <a:tab pos="3457575" algn="l"/>
                <a:tab pos="3906838" algn="l"/>
                <a:tab pos="4356100" algn="l"/>
                <a:tab pos="4805363" algn="l"/>
                <a:tab pos="5254625" algn="l"/>
                <a:tab pos="5703888" algn="l"/>
                <a:tab pos="6153150" algn="l"/>
                <a:tab pos="6602413" algn="l"/>
                <a:tab pos="7051675" algn="l"/>
                <a:tab pos="7500938" algn="l"/>
                <a:tab pos="7950200" algn="l"/>
                <a:tab pos="8399463" algn="l"/>
                <a:tab pos="8848725" algn="l"/>
                <a:tab pos="9297988" algn="l"/>
              </a:tabLst>
              <a:defRPr sz="2400">
                <a:solidFill>
                  <a:schemeClr val="tx1"/>
                </a:solidFill>
                <a:latin typeface="Perpetua" panose="02020502060401020303" pitchFamily="18" charset="0"/>
              </a:defRPr>
            </a:lvl2pPr>
            <a:lvl3pPr eaLnBrk="0" hangingPunct="0">
              <a:spcBef>
                <a:spcPts val="375"/>
              </a:spcBef>
              <a:buClr>
                <a:srgbClr val="E6B1AB"/>
              </a:buClr>
              <a:buSzPct val="85000"/>
              <a:buFont typeface="Wingdings 2" panose="05020102010507070707" pitchFamily="18" charset="2"/>
              <a:buChar char=""/>
              <a:tabLst>
                <a:tab pos="314325" algn="l"/>
                <a:tab pos="762000" algn="l"/>
                <a:tab pos="1211263" algn="l"/>
                <a:tab pos="1660525" algn="l"/>
                <a:tab pos="2109788" algn="l"/>
                <a:tab pos="2559050" algn="l"/>
                <a:tab pos="3008313" algn="l"/>
                <a:tab pos="3457575" algn="l"/>
                <a:tab pos="3906838" algn="l"/>
                <a:tab pos="4356100" algn="l"/>
                <a:tab pos="4805363" algn="l"/>
                <a:tab pos="5254625" algn="l"/>
                <a:tab pos="5703888" algn="l"/>
                <a:tab pos="6153150" algn="l"/>
                <a:tab pos="6602413" algn="l"/>
                <a:tab pos="7051675" algn="l"/>
                <a:tab pos="7500938" algn="l"/>
                <a:tab pos="7950200" algn="l"/>
                <a:tab pos="8399463" algn="l"/>
                <a:tab pos="8848725" algn="l"/>
                <a:tab pos="9297988" algn="l"/>
              </a:tabLst>
              <a:defRPr sz="2000">
                <a:solidFill>
                  <a:schemeClr val="tx1"/>
                </a:solidFill>
                <a:latin typeface="Perpetua" panose="02020502060401020303" pitchFamily="18" charset="0"/>
              </a:defRPr>
            </a:lvl3pPr>
            <a:lvl4pPr marL="1600200" indent="-228600" eaLnBrk="0" hangingPunct="0">
              <a:spcBef>
                <a:spcPts val="375"/>
              </a:spcBef>
              <a:buClr>
                <a:srgbClr val="A28E6A"/>
              </a:buClr>
              <a:buSzPct val="80000"/>
              <a:buFont typeface="Wingdings 2" panose="05020102010507070707" pitchFamily="18" charset="2"/>
              <a:buChar char=""/>
              <a:tabLst>
                <a:tab pos="314325" algn="l"/>
                <a:tab pos="762000" algn="l"/>
                <a:tab pos="1211263" algn="l"/>
                <a:tab pos="1660525" algn="l"/>
                <a:tab pos="2109788" algn="l"/>
                <a:tab pos="2559050" algn="l"/>
                <a:tab pos="3008313" algn="l"/>
                <a:tab pos="3457575" algn="l"/>
                <a:tab pos="3906838" algn="l"/>
                <a:tab pos="4356100" algn="l"/>
                <a:tab pos="4805363" algn="l"/>
                <a:tab pos="5254625" algn="l"/>
                <a:tab pos="5703888" algn="l"/>
                <a:tab pos="6153150" algn="l"/>
                <a:tab pos="6602413" algn="l"/>
                <a:tab pos="7051675" algn="l"/>
                <a:tab pos="7500938" algn="l"/>
                <a:tab pos="7950200" algn="l"/>
                <a:tab pos="8399463" algn="l"/>
                <a:tab pos="8848725" algn="l"/>
                <a:tab pos="9297988" algn="l"/>
              </a:tabLst>
              <a:defRPr sz="2000">
                <a:solidFill>
                  <a:schemeClr val="tx1"/>
                </a:solidFill>
                <a:latin typeface="Perpetua" panose="02020502060401020303" pitchFamily="18" charset="0"/>
              </a:defRPr>
            </a:lvl4pPr>
            <a:lvl5pPr marL="2057400" indent="-228600" eaLnBrk="0" hangingPunct="0">
              <a:spcBef>
                <a:spcPts val="375"/>
              </a:spcBef>
              <a:buClr>
                <a:srgbClr val="A28E6A"/>
              </a:buClr>
              <a:buChar char="o"/>
              <a:tabLst>
                <a:tab pos="314325" algn="l"/>
                <a:tab pos="762000" algn="l"/>
                <a:tab pos="1211263" algn="l"/>
                <a:tab pos="1660525" algn="l"/>
                <a:tab pos="2109788" algn="l"/>
                <a:tab pos="2559050" algn="l"/>
                <a:tab pos="3008313" algn="l"/>
                <a:tab pos="3457575" algn="l"/>
                <a:tab pos="3906838" algn="l"/>
                <a:tab pos="4356100" algn="l"/>
                <a:tab pos="4805363" algn="l"/>
                <a:tab pos="5254625" algn="l"/>
                <a:tab pos="5703888" algn="l"/>
                <a:tab pos="6153150" algn="l"/>
                <a:tab pos="6602413" algn="l"/>
                <a:tab pos="7051675" algn="l"/>
                <a:tab pos="7500938" algn="l"/>
                <a:tab pos="7950200" algn="l"/>
                <a:tab pos="8399463" algn="l"/>
                <a:tab pos="8848725" algn="l"/>
                <a:tab pos="9297988" algn="l"/>
              </a:tabLst>
              <a:defRPr sz="2000">
                <a:solidFill>
                  <a:schemeClr val="tx1"/>
                </a:solidFill>
                <a:latin typeface="Perpetua" panose="02020502060401020303" pitchFamily="18" charset="0"/>
              </a:defRPr>
            </a:lvl5pPr>
            <a:lvl6pPr marL="2514600" indent="-228600" defTabSz="449263" eaLnBrk="0" fontAlgn="base" hangingPunct="0">
              <a:spcBef>
                <a:spcPts val="375"/>
              </a:spcBef>
              <a:spcAft>
                <a:spcPct val="0"/>
              </a:spcAft>
              <a:buClr>
                <a:srgbClr val="A28E6A"/>
              </a:buClr>
              <a:buChar char="o"/>
              <a:tabLst>
                <a:tab pos="314325" algn="l"/>
                <a:tab pos="762000" algn="l"/>
                <a:tab pos="1211263" algn="l"/>
                <a:tab pos="1660525" algn="l"/>
                <a:tab pos="2109788" algn="l"/>
                <a:tab pos="2559050" algn="l"/>
                <a:tab pos="3008313" algn="l"/>
                <a:tab pos="3457575" algn="l"/>
                <a:tab pos="3906838" algn="l"/>
                <a:tab pos="4356100" algn="l"/>
                <a:tab pos="4805363" algn="l"/>
                <a:tab pos="5254625" algn="l"/>
                <a:tab pos="5703888" algn="l"/>
                <a:tab pos="6153150" algn="l"/>
                <a:tab pos="6602413" algn="l"/>
                <a:tab pos="7051675" algn="l"/>
                <a:tab pos="7500938" algn="l"/>
                <a:tab pos="7950200" algn="l"/>
                <a:tab pos="8399463" algn="l"/>
                <a:tab pos="8848725" algn="l"/>
                <a:tab pos="9297988" algn="l"/>
              </a:tabLst>
              <a:defRPr sz="2000">
                <a:solidFill>
                  <a:schemeClr val="tx1"/>
                </a:solidFill>
                <a:latin typeface="Perpetua" panose="02020502060401020303" pitchFamily="18" charset="0"/>
              </a:defRPr>
            </a:lvl6pPr>
            <a:lvl7pPr marL="2971800" indent="-228600" defTabSz="449263" eaLnBrk="0" fontAlgn="base" hangingPunct="0">
              <a:spcBef>
                <a:spcPts val="375"/>
              </a:spcBef>
              <a:spcAft>
                <a:spcPct val="0"/>
              </a:spcAft>
              <a:buClr>
                <a:srgbClr val="A28E6A"/>
              </a:buClr>
              <a:buChar char="o"/>
              <a:tabLst>
                <a:tab pos="314325" algn="l"/>
                <a:tab pos="762000" algn="l"/>
                <a:tab pos="1211263" algn="l"/>
                <a:tab pos="1660525" algn="l"/>
                <a:tab pos="2109788" algn="l"/>
                <a:tab pos="2559050" algn="l"/>
                <a:tab pos="3008313" algn="l"/>
                <a:tab pos="3457575" algn="l"/>
                <a:tab pos="3906838" algn="l"/>
                <a:tab pos="4356100" algn="l"/>
                <a:tab pos="4805363" algn="l"/>
                <a:tab pos="5254625" algn="l"/>
                <a:tab pos="5703888" algn="l"/>
                <a:tab pos="6153150" algn="l"/>
                <a:tab pos="6602413" algn="l"/>
                <a:tab pos="7051675" algn="l"/>
                <a:tab pos="7500938" algn="l"/>
                <a:tab pos="7950200" algn="l"/>
                <a:tab pos="8399463" algn="l"/>
                <a:tab pos="8848725" algn="l"/>
                <a:tab pos="9297988" algn="l"/>
              </a:tabLst>
              <a:defRPr sz="2000">
                <a:solidFill>
                  <a:schemeClr val="tx1"/>
                </a:solidFill>
                <a:latin typeface="Perpetua" panose="02020502060401020303" pitchFamily="18" charset="0"/>
              </a:defRPr>
            </a:lvl7pPr>
            <a:lvl8pPr marL="3429000" indent="-228600" defTabSz="449263" eaLnBrk="0" fontAlgn="base" hangingPunct="0">
              <a:spcBef>
                <a:spcPts val="375"/>
              </a:spcBef>
              <a:spcAft>
                <a:spcPct val="0"/>
              </a:spcAft>
              <a:buClr>
                <a:srgbClr val="A28E6A"/>
              </a:buClr>
              <a:buChar char="o"/>
              <a:tabLst>
                <a:tab pos="314325" algn="l"/>
                <a:tab pos="762000" algn="l"/>
                <a:tab pos="1211263" algn="l"/>
                <a:tab pos="1660525" algn="l"/>
                <a:tab pos="2109788" algn="l"/>
                <a:tab pos="2559050" algn="l"/>
                <a:tab pos="3008313" algn="l"/>
                <a:tab pos="3457575" algn="l"/>
                <a:tab pos="3906838" algn="l"/>
                <a:tab pos="4356100" algn="l"/>
                <a:tab pos="4805363" algn="l"/>
                <a:tab pos="5254625" algn="l"/>
                <a:tab pos="5703888" algn="l"/>
                <a:tab pos="6153150" algn="l"/>
                <a:tab pos="6602413" algn="l"/>
                <a:tab pos="7051675" algn="l"/>
                <a:tab pos="7500938" algn="l"/>
                <a:tab pos="7950200" algn="l"/>
                <a:tab pos="8399463" algn="l"/>
                <a:tab pos="8848725" algn="l"/>
                <a:tab pos="9297988" algn="l"/>
              </a:tabLst>
              <a:defRPr sz="2000">
                <a:solidFill>
                  <a:schemeClr val="tx1"/>
                </a:solidFill>
                <a:latin typeface="Perpetua" panose="02020502060401020303" pitchFamily="18" charset="0"/>
              </a:defRPr>
            </a:lvl8pPr>
            <a:lvl9pPr marL="3886200" indent="-228600" defTabSz="449263" eaLnBrk="0" fontAlgn="base" hangingPunct="0">
              <a:spcBef>
                <a:spcPts val="375"/>
              </a:spcBef>
              <a:spcAft>
                <a:spcPct val="0"/>
              </a:spcAft>
              <a:buClr>
                <a:srgbClr val="A28E6A"/>
              </a:buClr>
              <a:buChar char="o"/>
              <a:tabLst>
                <a:tab pos="314325" algn="l"/>
                <a:tab pos="762000" algn="l"/>
                <a:tab pos="1211263" algn="l"/>
                <a:tab pos="1660525" algn="l"/>
                <a:tab pos="2109788" algn="l"/>
                <a:tab pos="2559050" algn="l"/>
                <a:tab pos="3008313" algn="l"/>
                <a:tab pos="3457575" algn="l"/>
                <a:tab pos="3906838" algn="l"/>
                <a:tab pos="4356100" algn="l"/>
                <a:tab pos="4805363" algn="l"/>
                <a:tab pos="5254625" algn="l"/>
                <a:tab pos="5703888" algn="l"/>
                <a:tab pos="6153150" algn="l"/>
                <a:tab pos="6602413" algn="l"/>
                <a:tab pos="7051675" algn="l"/>
                <a:tab pos="7500938" algn="l"/>
                <a:tab pos="7950200" algn="l"/>
                <a:tab pos="8399463" algn="l"/>
                <a:tab pos="8848725" algn="l"/>
                <a:tab pos="9297988" algn="l"/>
              </a:tabLst>
              <a:defRPr sz="2000">
                <a:solidFill>
                  <a:schemeClr val="tx1"/>
                </a:solidFill>
                <a:latin typeface="Perpetua" panose="02020502060401020303" pitchFamily="18" charset="0"/>
              </a:defRPr>
            </a:lvl9pPr>
          </a:lstStyle>
          <a:p>
            <a:pPr eaLnBrk="1" hangingPunct="1">
              <a:lnSpc>
                <a:spcPct val="111000"/>
              </a:lnSpc>
              <a:spcBef>
                <a:spcPts val="800"/>
              </a:spcBef>
              <a:buClr>
                <a:schemeClr val="folHlink"/>
              </a:buClr>
              <a:buSzPct val="60000"/>
              <a:buFont typeface="Wingdings" panose="05000000000000000000" pitchFamily="2" charset="2"/>
              <a:buChar char="Ø"/>
            </a:pPr>
            <a:r>
              <a:rPr lang="en-GB" altLang="en-US" sz="3600" dirty="0">
                <a:solidFill>
                  <a:schemeClr val="hlink"/>
                </a:solidFill>
                <a:latin typeface="Calibri Light" panose="020F0302020204030204" pitchFamily="34" charset="0"/>
              </a:rPr>
              <a:t>Bronze: </a:t>
            </a:r>
          </a:p>
          <a:p>
            <a:pPr lvl="2" eaLnBrk="1" hangingPunct="1">
              <a:lnSpc>
                <a:spcPct val="111000"/>
              </a:lnSpc>
              <a:spcBef>
                <a:spcPts val="800"/>
              </a:spcBef>
              <a:buClr>
                <a:schemeClr val="folHlink"/>
              </a:buClr>
              <a:buSzPct val="60000"/>
              <a:buFont typeface="Wingdings" panose="05000000000000000000" pitchFamily="2" charset="2"/>
              <a:buChar char="Ø"/>
            </a:pPr>
            <a:r>
              <a:rPr lang="en-GB" altLang="en-US" sz="3600" dirty="0">
                <a:solidFill>
                  <a:schemeClr val="hlink"/>
                </a:solidFill>
                <a:latin typeface="Calibri Light" panose="020F0302020204030204" pitchFamily="34" charset="0"/>
              </a:rPr>
              <a:t> used for weapons and tools </a:t>
            </a:r>
          </a:p>
          <a:p>
            <a:pPr lvl="2" eaLnBrk="1" hangingPunct="1">
              <a:lnSpc>
                <a:spcPct val="111000"/>
              </a:lnSpc>
              <a:spcBef>
                <a:spcPts val="800"/>
              </a:spcBef>
              <a:buClr>
                <a:schemeClr val="folHlink"/>
              </a:buClr>
              <a:buSzPct val="60000"/>
              <a:buFont typeface="Wingdings" panose="05000000000000000000" pitchFamily="2" charset="2"/>
              <a:buChar char="Ø"/>
            </a:pPr>
            <a:r>
              <a:rPr lang="en-GB" altLang="en-US" sz="3600" dirty="0">
                <a:solidFill>
                  <a:schemeClr val="hlink"/>
                </a:solidFill>
                <a:latin typeface="Calibri Light" panose="020F0302020204030204" pitchFamily="34" charset="0"/>
              </a:rPr>
              <a:t> discovered by accident </a:t>
            </a:r>
            <a:r>
              <a:rPr lang="en-GB" altLang="en-US" sz="3600" dirty="0" smtClean="0">
                <a:solidFill>
                  <a:schemeClr val="hlink"/>
                </a:solidFill>
                <a:latin typeface="Calibri Light" panose="020F0302020204030204" pitchFamily="34" charset="0"/>
              </a:rPr>
              <a:t>by smelting </a:t>
            </a:r>
            <a:r>
              <a:rPr lang="en-GB" altLang="en-US" sz="3600" dirty="0">
                <a:solidFill>
                  <a:schemeClr val="hlink"/>
                </a:solidFill>
                <a:latin typeface="Calibri Light" panose="020F0302020204030204" pitchFamily="34" charset="0"/>
              </a:rPr>
              <a:t>tin and copper </a:t>
            </a:r>
            <a:r>
              <a:rPr lang="en-GB" altLang="en-US" sz="3600" dirty="0" smtClean="0">
                <a:solidFill>
                  <a:schemeClr val="hlink"/>
                </a:solidFill>
                <a:latin typeface="Calibri Light" panose="020F0302020204030204" pitchFamily="34" charset="0"/>
              </a:rPr>
              <a:t>together</a:t>
            </a:r>
            <a:endParaRPr lang="en-GB" altLang="en-US" sz="3600" dirty="0">
              <a:solidFill>
                <a:schemeClr val="hlink"/>
              </a:solidFill>
              <a:latin typeface="Calibri Light" panose="020F0302020204030204" pitchFamily="34" charset="0"/>
            </a:endParaRPr>
          </a:p>
        </p:txBody>
      </p:sp>
      <p:sp>
        <p:nvSpPr>
          <p:cNvPr id="67587" name="Rectangle 3"/>
          <p:cNvSpPr>
            <a:spLocks noGrp="1" noChangeArrowheads="1"/>
          </p:cNvSpPr>
          <p:nvPr>
            <p:ph type="title"/>
          </p:nvPr>
        </p:nvSpPr>
        <p:spPr/>
        <p:txBody>
          <a:bodyPr>
            <a:normAutofit/>
          </a:bodyPr>
          <a:lstStyle/>
          <a:p>
            <a:pPr marL="320040" indent="-320040">
              <a:buClr>
                <a:schemeClr val="accent6">
                  <a:lumMod val="75000"/>
                </a:schemeClr>
              </a:buClr>
              <a:defRPr/>
            </a:pPr>
            <a:r>
              <a:rPr lang="en-US" u="sng" smtClean="0">
                <a:solidFill>
                  <a:schemeClr val="folHlink"/>
                </a:solidFill>
              </a:rPr>
              <a:t>Why was this important?</a:t>
            </a:r>
          </a:p>
        </p:txBody>
      </p:sp>
    </p:spTree>
    <p:extLst>
      <p:ext uri="{BB962C8B-B14F-4D97-AF65-F5344CB8AC3E}">
        <p14:creationId xmlns:p14="http://schemas.microsoft.com/office/powerpoint/2010/main" val="83546333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45057">
                                            <p:txEl>
                                              <p:pRg st="1" end="1"/>
                                            </p:txEl>
                                          </p:spTgt>
                                        </p:tgtEl>
                                        <p:attrNameLst>
                                          <p:attrName>style.visibility</p:attrName>
                                        </p:attrNameLst>
                                      </p:cBhvr>
                                      <p:to>
                                        <p:strVal val="visible"/>
                                      </p:to>
                                    </p:set>
                                    <p:animEffect transition="in" filter="diamond(in)">
                                      <p:cBhvr>
                                        <p:cTn id="7" dur="2000"/>
                                        <p:tgtEl>
                                          <p:spTgt spid="45057">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7" presetClass="entr" presetSubtype="0" fill="hold" nodeType="clickEffect">
                                  <p:stCondLst>
                                    <p:cond delay="0"/>
                                  </p:stCondLst>
                                  <p:childTnLst>
                                    <p:set>
                                      <p:cBhvr>
                                        <p:cTn id="11" dur="1" fill="hold">
                                          <p:stCondLst>
                                            <p:cond delay="0"/>
                                          </p:stCondLst>
                                        </p:cTn>
                                        <p:tgtEl>
                                          <p:spTgt spid="45057">
                                            <p:txEl>
                                              <p:pRg st="2" end="2"/>
                                            </p:txEl>
                                          </p:spTgt>
                                        </p:tgtEl>
                                        <p:attrNameLst>
                                          <p:attrName>style.visibility</p:attrName>
                                        </p:attrNameLst>
                                      </p:cBhvr>
                                      <p:to>
                                        <p:strVal val="visible"/>
                                      </p:to>
                                    </p:set>
                                    <p:animEffect transition="in" filter="fade">
                                      <p:cBhvr>
                                        <p:cTn id="12" dur="1000"/>
                                        <p:tgtEl>
                                          <p:spTgt spid="45057">
                                            <p:txEl>
                                              <p:pRg st="2" end="2"/>
                                            </p:txEl>
                                          </p:spTgt>
                                        </p:tgtEl>
                                      </p:cBhvr>
                                    </p:animEffect>
                                    <p:anim calcmode="lin" valueType="num">
                                      <p:cBhvr>
                                        <p:cTn id="13" dur="1000" fill="hold"/>
                                        <p:tgtEl>
                                          <p:spTgt spid="45057">
                                            <p:txEl>
                                              <p:pRg st="2" end="2"/>
                                            </p:txEl>
                                          </p:spTgt>
                                        </p:tgtEl>
                                        <p:attrNameLst>
                                          <p:attrName>ppt_x</p:attrName>
                                        </p:attrNameLst>
                                      </p:cBhvr>
                                      <p:tavLst>
                                        <p:tav tm="0">
                                          <p:val>
                                            <p:strVal val="#ppt_x"/>
                                          </p:val>
                                        </p:tav>
                                        <p:tav tm="100000">
                                          <p:val>
                                            <p:strVal val="#ppt_x"/>
                                          </p:val>
                                        </p:tav>
                                      </p:tavLst>
                                    </p:anim>
                                    <p:anim calcmode="lin" valueType="num">
                                      <p:cBhvr>
                                        <p:cTn id="14" dur="900" decel="100000" fill="hold"/>
                                        <p:tgtEl>
                                          <p:spTgt spid="45057">
                                            <p:txEl>
                                              <p:pRg st="2" end="2"/>
                                            </p:txEl>
                                          </p:spTgt>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45057">
                                            <p:txEl>
                                              <p:pRg st="2" end="2"/>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n-US" altLang="en-US" smtClean="0"/>
              <a:t>The Persian Empire</a:t>
            </a:r>
          </a:p>
        </p:txBody>
      </p:sp>
      <p:sp>
        <p:nvSpPr>
          <p:cNvPr id="61443" name="Content Placeholder 2"/>
          <p:cNvSpPr>
            <a:spLocks noGrp="1"/>
          </p:cNvSpPr>
          <p:nvPr>
            <p:ph idx="1"/>
          </p:nvPr>
        </p:nvSpPr>
        <p:spPr/>
        <p:txBody>
          <a:bodyPr>
            <a:normAutofit/>
          </a:bodyPr>
          <a:lstStyle/>
          <a:p>
            <a:r>
              <a:rPr lang="en-US" altLang="en-US" sz="2400" dirty="0" smtClean="0">
                <a:latin typeface="Calibri Light" panose="020F0302020204030204" pitchFamily="34" charset="0"/>
              </a:rPr>
              <a:t>Chaldean king, Nebuchadnezzar II, rebuilt Babylon as the center of the Mesopotamian Empire and despite his reputation as a warrior king he will forever be remembered as a builder king who made Babylon one of the most beautiful cities in the world.</a:t>
            </a:r>
          </a:p>
          <a:p>
            <a:endParaRPr lang="en-US" altLang="en-US" sz="2400" dirty="0" smtClean="0">
              <a:latin typeface="Calibri Light" panose="020F0302020204030204" pitchFamily="34" charset="0"/>
            </a:endParaRPr>
          </a:p>
          <a:p>
            <a:r>
              <a:rPr lang="en-US" altLang="en-US" sz="2400" dirty="0" smtClean="0">
                <a:latin typeface="Calibri Light" panose="020F0302020204030204" pitchFamily="34" charset="0"/>
              </a:rPr>
              <a:t>In 539 BCE the Persian king Cyrus led a Persian invasion on Mesopotamia and conquered Babylon.  </a:t>
            </a:r>
          </a:p>
          <a:p>
            <a:endParaRPr lang="en-US" altLang="en-US" sz="2400" dirty="0" smtClean="0">
              <a:latin typeface="Calibri Light" panose="020F0302020204030204" pitchFamily="34" charset="0"/>
            </a:endParaRPr>
          </a:p>
          <a:p>
            <a:r>
              <a:rPr lang="en-US" altLang="en-US" sz="2400" dirty="0" smtClean="0">
                <a:latin typeface="Calibri Light" panose="020F0302020204030204" pitchFamily="34" charset="0"/>
              </a:rPr>
              <a:t>Unlike his predecessors he showed remarkable restraint and wisdom and allowed captive Jewish to return to Israel.   </a:t>
            </a:r>
          </a:p>
        </p:txBody>
      </p:sp>
    </p:spTree>
    <p:extLst>
      <p:ext uri="{BB962C8B-B14F-4D97-AF65-F5344CB8AC3E}">
        <p14:creationId xmlns:p14="http://schemas.microsoft.com/office/powerpoint/2010/main" val="15917046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2438400" y="274638"/>
            <a:ext cx="7772400" cy="792162"/>
          </a:xfrm>
        </p:spPr>
        <p:txBody>
          <a:bodyPr>
            <a:normAutofit fontScale="90000"/>
          </a:bodyPr>
          <a:lstStyle/>
          <a:p>
            <a:r>
              <a:rPr lang="en-US" altLang="en-US" smtClean="0"/>
              <a:t>Cyrus the Great</a:t>
            </a:r>
          </a:p>
        </p:txBody>
      </p:sp>
      <p:sp>
        <p:nvSpPr>
          <p:cNvPr id="62467" name="Content Placeholder 2"/>
          <p:cNvSpPr>
            <a:spLocks noGrp="1"/>
          </p:cNvSpPr>
          <p:nvPr>
            <p:ph idx="1"/>
          </p:nvPr>
        </p:nvSpPr>
        <p:spPr>
          <a:xfrm>
            <a:off x="228601" y="1524841"/>
            <a:ext cx="7732058" cy="4572000"/>
          </a:xfrm>
        </p:spPr>
        <p:txBody>
          <a:bodyPr>
            <a:normAutofit/>
          </a:bodyPr>
          <a:lstStyle/>
          <a:p>
            <a:r>
              <a:rPr lang="en-US" altLang="en-US" sz="2400" dirty="0" smtClean="0">
                <a:latin typeface="Calibri Light" panose="020F0302020204030204" pitchFamily="34" charset="0"/>
              </a:rPr>
              <a:t>Cyrus was a different leader of Mesopotamia as he was know for being wise and compassionate to his new empire.</a:t>
            </a:r>
          </a:p>
          <a:p>
            <a:pPr marL="0" indent="0">
              <a:buNone/>
            </a:pPr>
            <a:endParaRPr lang="en-US" altLang="en-US" sz="2400" dirty="0" smtClean="0">
              <a:latin typeface="Calibri Light" panose="020F0302020204030204" pitchFamily="34" charset="0"/>
            </a:endParaRPr>
          </a:p>
          <a:p>
            <a:r>
              <a:rPr lang="en-US" altLang="en-US" sz="2400" dirty="0" smtClean="0">
                <a:latin typeface="Calibri Light" panose="020F0302020204030204" pitchFamily="34" charset="0"/>
              </a:rPr>
              <a:t>He was merciful and for this the Medes(with whom he conquered Babylon), the Babylonians and the Jewish all accepted him as ruler.</a:t>
            </a:r>
          </a:p>
          <a:p>
            <a:endParaRPr lang="en-US" altLang="en-US" sz="2400" dirty="0" smtClean="0">
              <a:latin typeface="Calibri Light" panose="020F0302020204030204" pitchFamily="34" charset="0"/>
            </a:endParaRPr>
          </a:p>
          <a:p>
            <a:r>
              <a:rPr lang="en-US" altLang="en-US" sz="2400" dirty="0" smtClean="0">
                <a:latin typeface="Calibri Light" panose="020F0302020204030204" pitchFamily="34" charset="0"/>
              </a:rPr>
              <a:t>Cyrus seemed to have respect for the previous civilizations as he used Assyrian, Babylonian and Egyptian designs for building his palaces.   </a:t>
            </a:r>
          </a:p>
        </p:txBody>
      </p:sp>
      <p:pic>
        <p:nvPicPr>
          <p:cNvPr id="6246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7175" y="845484"/>
            <a:ext cx="3577509" cy="4291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441928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altLang="en-US" smtClean="0"/>
              <a:t>Darius </a:t>
            </a:r>
            <a:r>
              <a:rPr lang="en-US" altLang="en-US" sz="2000"/>
              <a:t>521 BCE – 486 BCE</a:t>
            </a:r>
          </a:p>
        </p:txBody>
      </p:sp>
      <p:sp>
        <p:nvSpPr>
          <p:cNvPr id="63491" name="Content Placeholder 2"/>
          <p:cNvSpPr>
            <a:spLocks noGrp="1"/>
          </p:cNvSpPr>
          <p:nvPr>
            <p:ph idx="1"/>
          </p:nvPr>
        </p:nvSpPr>
        <p:spPr>
          <a:xfrm>
            <a:off x="3953434" y="1707776"/>
            <a:ext cx="7174813" cy="4464424"/>
          </a:xfrm>
        </p:spPr>
        <p:txBody>
          <a:bodyPr>
            <a:normAutofit/>
          </a:bodyPr>
          <a:lstStyle/>
          <a:p>
            <a:r>
              <a:rPr lang="en-CA" altLang="en-US" sz="2400" dirty="0" smtClean="0">
                <a:latin typeface="Calibri Light" panose="020F0302020204030204" pitchFamily="34" charset="0"/>
              </a:rPr>
              <a:t>Improves the government by dividing the empire into 20 provinces (satrapies). </a:t>
            </a:r>
          </a:p>
          <a:p>
            <a:r>
              <a:rPr lang="en-CA" altLang="en-US" sz="2400" dirty="0" smtClean="0">
                <a:latin typeface="Calibri Light" panose="020F0302020204030204" pitchFamily="34" charset="0"/>
              </a:rPr>
              <a:t>The governors (satraps) collected taxes, provided justice and recruited soldiers. </a:t>
            </a:r>
          </a:p>
          <a:p>
            <a:r>
              <a:rPr lang="en-CA" altLang="en-US" sz="2400" dirty="0" smtClean="0">
                <a:latin typeface="Calibri Light" panose="020F0302020204030204" pitchFamily="34" charset="0"/>
              </a:rPr>
              <a:t>After Darius, the Persian empire fizzled as kings became isolated in the now heavily taxed provinces. Because the kings were polygamous their sons often had little power but many engaged in plots to take the thrones which further weakened the monarchies until their conquest by the Greek ruler Alexander the Great during the 330s BCE.</a:t>
            </a:r>
            <a:endParaRPr lang="en-US" altLang="en-US" sz="2400" dirty="0" smtClean="0">
              <a:latin typeface="Calibri Light" panose="020F0302020204030204" pitchFamily="34" charset="0"/>
            </a:endParaRPr>
          </a:p>
          <a:p>
            <a:endParaRPr lang="en-US" altLang="en-US" sz="2400" dirty="0" smtClean="0">
              <a:latin typeface="Calibri Light" panose="020F0302020204030204" pitchFamily="34" charset="0"/>
            </a:endParaRPr>
          </a:p>
        </p:txBody>
      </p:sp>
      <p:pic>
        <p:nvPicPr>
          <p:cNvPr id="1026" name="Picture 2" descr="Image result for darius the gre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010" y="2093976"/>
            <a:ext cx="2950696" cy="4048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75417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7814" y="211138"/>
            <a:ext cx="6143625" cy="66405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334420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pPr eaLnBrk="1" hangingPunct="1"/>
            <a:r>
              <a:rPr lang="en-CA" altLang="en-US" smtClean="0"/>
              <a:t>Major Advancements:</a:t>
            </a:r>
            <a:endParaRPr lang="en-US" altLang="en-US" smtClean="0"/>
          </a:p>
        </p:txBody>
      </p:sp>
      <p:graphicFrame>
        <p:nvGraphicFramePr>
          <p:cNvPr id="3" name="Table 2"/>
          <p:cNvGraphicFramePr>
            <a:graphicFrameLocks noGrp="1"/>
          </p:cNvGraphicFramePr>
          <p:nvPr/>
        </p:nvGraphicFramePr>
        <p:xfrm>
          <a:off x="2438400" y="1295401"/>
          <a:ext cx="7010400" cy="5438776"/>
        </p:xfrm>
        <a:graphic>
          <a:graphicData uri="http://schemas.openxmlformats.org/drawingml/2006/table">
            <a:tbl>
              <a:tblPr firstRow="1" bandRow="1">
                <a:tableStyleId>{5C22544A-7EE6-4342-B048-85BDC9FD1C3A}</a:tableStyleId>
              </a:tblPr>
              <a:tblGrid>
                <a:gridCol w="3505200"/>
                <a:gridCol w="3505200"/>
              </a:tblGrid>
              <a:tr h="1355089">
                <a:tc>
                  <a:txBody>
                    <a:bodyPr/>
                    <a:lstStyle/>
                    <a:p>
                      <a:r>
                        <a:rPr lang="en-CA" sz="1800" dirty="0" smtClean="0"/>
                        <a:t>The Wheel</a:t>
                      </a:r>
                      <a:endParaRPr lang="en-US" sz="1800" dirty="0"/>
                    </a:p>
                  </a:txBody>
                  <a:tcPr marT="45721" marB="45721"/>
                </a:tc>
                <a:tc>
                  <a:txBody>
                    <a:bodyPr/>
                    <a:lstStyle/>
                    <a:p>
                      <a:r>
                        <a:rPr lang="en-CA" sz="1800" dirty="0" smtClean="0"/>
                        <a:t>Sumerians built wheeled wagons</a:t>
                      </a:r>
                      <a:r>
                        <a:rPr lang="en-CA" sz="1800" baseline="0" dirty="0" smtClean="0"/>
                        <a:t> and chariots to replace sleds. Farmers could transport more.</a:t>
                      </a:r>
                      <a:endParaRPr lang="en-US" sz="1800" dirty="0"/>
                    </a:p>
                  </a:txBody>
                  <a:tcPr marT="45721" marB="45721"/>
                </a:tc>
              </a:tr>
              <a:tr h="1980514">
                <a:tc>
                  <a:txBody>
                    <a:bodyPr/>
                    <a:lstStyle/>
                    <a:p>
                      <a:r>
                        <a:rPr lang="en-CA" sz="1800" dirty="0" smtClean="0"/>
                        <a:t>Metallurgy</a:t>
                      </a:r>
                      <a:endParaRPr lang="en-US" sz="1800" dirty="0"/>
                    </a:p>
                  </a:txBody>
                  <a:tcPr marT="45721" marB="45721"/>
                </a:tc>
                <a:tc>
                  <a:txBody>
                    <a:bodyPr/>
                    <a:lstStyle/>
                    <a:p>
                      <a:r>
                        <a:rPr lang="en-CA" sz="1800" dirty="0" smtClean="0"/>
                        <a:t>Prior</a:t>
                      </a:r>
                      <a:r>
                        <a:rPr lang="en-CA" sz="1800" baseline="0" dirty="0" smtClean="0"/>
                        <a:t> to the Bronze age, copper was used . Someone discovered accidentally you could smelt copper and tin together. Bronze is inexpensive to produce.</a:t>
                      </a:r>
                      <a:endParaRPr lang="en-US" sz="1800" dirty="0"/>
                    </a:p>
                  </a:txBody>
                  <a:tcPr marT="45721" marB="45721"/>
                </a:tc>
              </a:tr>
              <a:tr h="1188750">
                <a:tc>
                  <a:txBody>
                    <a:bodyPr/>
                    <a:lstStyle/>
                    <a:p>
                      <a:r>
                        <a:rPr lang="en-CA" sz="1800" dirty="0" smtClean="0"/>
                        <a:t>Mathematics</a:t>
                      </a:r>
                      <a:endParaRPr lang="en-US" sz="1800" dirty="0"/>
                    </a:p>
                  </a:txBody>
                  <a:tcPr marT="45721" marB="45721"/>
                </a:tc>
                <a:tc>
                  <a:txBody>
                    <a:bodyPr/>
                    <a:lstStyle/>
                    <a:p>
                      <a:r>
                        <a:rPr lang="en-CA" sz="1800" dirty="0" smtClean="0"/>
                        <a:t>Sumerians could count in tens</a:t>
                      </a:r>
                      <a:r>
                        <a:rPr lang="en-CA" sz="1800" baseline="0" dirty="0" smtClean="0"/>
                        <a:t> but preferred a unit of 60. Used to build canals keep records and for taxes. </a:t>
                      </a:r>
                      <a:endParaRPr lang="en-US" sz="1800" dirty="0"/>
                    </a:p>
                  </a:txBody>
                  <a:tcPr marT="45721" marB="45721"/>
                </a:tc>
              </a:tr>
              <a:tr h="914423">
                <a:tc>
                  <a:txBody>
                    <a:bodyPr/>
                    <a:lstStyle/>
                    <a:p>
                      <a:r>
                        <a:rPr lang="en-CA" sz="1800" dirty="0" smtClean="0"/>
                        <a:t>Time</a:t>
                      </a:r>
                      <a:endParaRPr lang="en-US" sz="1800" dirty="0"/>
                    </a:p>
                  </a:txBody>
                  <a:tcPr marT="45721" marB="45721"/>
                </a:tc>
                <a:tc>
                  <a:txBody>
                    <a:bodyPr/>
                    <a:lstStyle/>
                    <a:p>
                      <a:r>
                        <a:rPr lang="en-CA" sz="1800" dirty="0" smtClean="0"/>
                        <a:t>Studied the stars,</a:t>
                      </a:r>
                      <a:r>
                        <a:rPr lang="en-CA" sz="1800" baseline="0" dirty="0" smtClean="0"/>
                        <a:t> divided year into 12 months, Chaldeans made calendar more accurate.</a:t>
                      </a:r>
                      <a:endParaRPr lang="en-US" sz="1800" dirty="0"/>
                    </a:p>
                  </a:txBody>
                  <a:tcPr marT="45721" marB="45721"/>
                </a:tc>
              </a:tr>
            </a:tbl>
          </a:graphicData>
        </a:graphic>
      </p:graphicFrame>
    </p:spTree>
    <p:extLst>
      <p:ext uri="{BB962C8B-B14F-4D97-AF65-F5344CB8AC3E}">
        <p14:creationId xmlns:p14="http://schemas.microsoft.com/office/powerpoint/2010/main" val="12627928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1"/>
          <p:cNvSpPr>
            <a:spLocks noGrp="1" noChangeArrowheads="1"/>
          </p:cNvSpPr>
          <p:nvPr>
            <p:ph type="title"/>
          </p:nvPr>
        </p:nvSpPr>
        <p:spPr>
          <a:xfrm>
            <a:off x="524435" y="107386"/>
            <a:ext cx="9664140" cy="839332"/>
          </a:xfrm>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rtlCol="0" anchor="ctr">
            <a:spAutoFit/>
          </a:bodyPr>
          <a:lstStyle/>
          <a:p>
            <a:pPr marL="320040" indent="-320040">
              <a:lnSpc>
                <a:spcPct val="101000"/>
              </a:lnSpc>
              <a:buClr>
                <a:schemeClr val="accent6">
                  <a:lumMod val="75000"/>
                </a:schemeClr>
              </a:buClr>
              <a:tabLst>
                <a:tab pos="0" algn="l"/>
                <a:tab pos="434975" algn="l"/>
                <a:tab pos="884238" algn="l"/>
                <a:tab pos="1333500" algn="l"/>
                <a:tab pos="1782763" algn="l"/>
                <a:tab pos="2232025" algn="l"/>
                <a:tab pos="2681288" algn="l"/>
                <a:tab pos="3130550" algn="l"/>
                <a:tab pos="3579813" algn="l"/>
                <a:tab pos="4029075" algn="l"/>
                <a:tab pos="4478338" algn="l"/>
                <a:tab pos="4927600" algn="l"/>
                <a:tab pos="5389563" algn="l"/>
                <a:tab pos="5826125" algn="l"/>
                <a:tab pos="6275388" algn="l"/>
                <a:tab pos="6724650" algn="l"/>
                <a:tab pos="7173913" algn="l"/>
                <a:tab pos="7623175" algn="l"/>
                <a:tab pos="8072438" algn="l"/>
                <a:tab pos="8521700" algn="l"/>
                <a:tab pos="8970963" algn="l"/>
                <a:tab pos="8972550" algn="l"/>
                <a:tab pos="9421813" algn="l"/>
                <a:tab pos="9871075" algn="l"/>
                <a:tab pos="10321925" algn="l"/>
                <a:tab pos="10779125" algn="l"/>
                <a:tab pos="10780713" algn="l"/>
              </a:tabLst>
              <a:defRPr/>
            </a:pPr>
            <a:r>
              <a:rPr lang="en-GB" dirty="0" smtClean="0"/>
              <a:t>      </a:t>
            </a:r>
            <a:r>
              <a:rPr lang="en-GB" u="sng" dirty="0" smtClean="0">
                <a:solidFill>
                  <a:schemeClr val="folHlink"/>
                </a:solidFill>
              </a:rPr>
              <a:t>Gold Bowls	  &amp;  Necklace</a:t>
            </a:r>
          </a:p>
        </p:txBody>
      </p:sp>
      <p:pic>
        <p:nvPicPr>
          <p:cNvPr id="6656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4925" y="3941763"/>
            <a:ext cx="2730500" cy="2717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656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3700" y="2879725"/>
            <a:ext cx="3816350" cy="30607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656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3714" y="1185864"/>
            <a:ext cx="3711575" cy="25939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4682425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1"/>
          <p:cNvSpPr>
            <a:spLocks noGrp="1" noChangeArrowheads="1"/>
          </p:cNvSpPr>
          <p:nvPr>
            <p:ph type="title"/>
          </p:nvPr>
        </p:nvSpPr>
        <p:spPr>
          <a:xfrm>
            <a:off x="2595563" y="412111"/>
            <a:ext cx="7772400" cy="683905"/>
          </a:xfrm>
          <a:extLst>
            <a:ext uri="{91240B29-F687-4F45-9708-019B960494DF}">
              <a14:hiddenLine xmlns:a14="http://schemas.microsoft.com/office/drawing/2010/main" w="9525">
                <a:solidFill>
                  <a:srgbClr val="000000"/>
                </a:solidFill>
                <a:round/>
                <a:headEnd/>
                <a:tailEnd/>
              </a14:hiddenLine>
            </a:ext>
          </a:extLst>
        </p:spPr>
        <p:txBody>
          <a:bodyPr vert="horz" lIns="0" tIns="0" rIns="0" bIns="0" rtlCol="0" anchor="ctr">
            <a:spAutoFit/>
          </a:bodyPr>
          <a:lstStyle/>
          <a:p>
            <a:pPr marL="320040" indent="-320040">
              <a:lnSpc>
                <a:spcPct val="101000"/>
              </a:lnSpc>
              <a:buClr>
                <a:schemeClr val="accent6">
                  <a:lumMod val="75000"/>
                </a:schemeClr>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u="sng" smtClean="0">
                <a:solidFill>
                  <a:schemeClr val="folHlink"/>
                </a:solidFill>
              </a:rPr>
              <a:t>Homes</a:t>
            </a:r>
          </a:p>
        </p:txBody>
      </p:sp>
      <p:pic>
        <p:nvPicPr>
          <p:cNvPr id="6758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5065" y="412111"/>
            <a:ext cx="6455709" cy="452187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50" name="Picture 2"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5075" y="1573126"/>
            <a:ext cx="5636868" cy="3742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712099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TM03090434[[fn=Wood Type]]</Template>
  <TotalTime>51</TotalTime>
  <Words>425</Words>
  <Application>Microsoft Office PowerPoint</Application>
  <PresentationFormat>Widescreen</PresentationFormat>
  <Paragraphs>39</Paragraphs>
  <Slides>21</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Calibri</vt:lpstr>
      <vt:lpstr>Calibri Light</vt:lpstr>
      <vt:lpstr>Rockwell</vt:lpstr>
      <vt:lpstr>Rockwell Condensed</vt:lpstr>
      <vt:lpstr>Wingdings</vt:lpstr>
      <vt:lpstr>Wood Type</vt:lpstr>
      <vt:lpstr>Mesopotamia</vt:lpstr>
      <vt:lpstr>The End of Mesopotamia</vt:lpstr>
      <vt:lpstr>The Persian Empire</vt:lpstr>
      <vt:lpstr>Cyrus the Great</vt:lpstr>
      <vt:lpstr>Darius 521 BCE – 486 BCE</vt:lpstr>
      <vt:lpstr>PowerPoint Presentation</vt:lpstr>
      <vt:lpstr>Major Advancements:</vt:lpstr>
      <vt:lpstr>      Gold Bowls   &amp;  Necklace</vt:lpstr>
      <vt:lpstr>Homes</vt:lpstr>
      <vt:lpstr>PowerPoint Presentation</vt:lpstr>
      <vt:lpstr>PowerPoint Presentation</vt:lpstr>
      <vt:lpstr>PowerPoint Presentation</vt:lpstr>
      <vt:lpstr>Board Game Cuneiform Tablet</vt:lpstr>
      <vt:lpstr>PowerPoint Presentation</vt:lpstr>
      <vt:lpstr>Tower of Babel</vt:lpstr>
      <vt:lpstr>PowerPoint Presentation</vt:lpstr>
      <vt:lpstr>PowerPoint Presentation</vt:lpstr>
      <vt:lpstr>PowerPoint Presentation</vt:lpstr>
      <vt:lpstr>PowerPoint Presentation</vt:lpstr>
      <vt:lpstr>Mesopotamian Economy</vt:lpstr>
      <vt:lpstr>Why was this important?</vt:lpstr>
    </vt:vector>
  </TitlesOfParts>
  <Company>Province of New Brunswick - Department of Education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Champion, Andrew    (ASD-W)</dc:creator>
  <cp:lastModifiedBy>Firlotte, Julie (ASD-N)</cp:lastModifiedBy>
  <cp:revision>9</cp:revision>
  <cp:lastPrinted>2018-10-02T15:25:39Z</cp:lastPrinted>
  <dcterms:created xsi:type="dcterms:W3CDTF">2017-02-13T14:00:55Z</dcterms:created>
  <dcterms:modified xsi:type="dcterms:W3CDTF">2020-04-13T10:38:02Z</dcterms:modified>
</cp:coreProperties>
</file>