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8" r:id="rId23"/>
    <p:sldId id="276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son, Lori (ASD-N)" userId="59266275-756a-46e4-b3d8-5b7a7837e036" providerId="ADAL" clId="{CFDF204C-B4E7-4CA7-962A-CB8B4D326FD9}"/>
    <pc:docChg chg="modSld">
      <pc:chgData name="Johnson, Lori (ASD-N)" userId="59266275-756a-46e4-b3d8-5b7a7837e036" providerId="ADAL" clId="{CFDF204C-B4E7-4CA7-962A-CB8B4D326FD9}" dt="2020-04-26T23:46:19.425" v="25" actId="20577"/>
      <pc:docMkLst>
        <pc:docMk/>
      </pc:docMkLst>
      <pc:sldChg chg="modSp">
        <pc:chgData name="Johnson, Lori (ASD-N)" userId="59266275-756a-46e4-b3d8-5b7a7837e036" providerId="ADAL" clId="{CFDF204C-B4E7-4CA7-962A-CB8B4D326FD9}" dt="2020-04-26T23:46:13.621" v="23" actId="20577"/>
        <pc:sldMkLst>
          <pc:docMk/>
          <pc:sldMk cId="0" sldId="257"/>
        </pc:sldMkLst>
        <pc:spChg chg="mod">
          <ac:chgData name="Johnson, Lori (ASD-N)" userId="59266275-756a-46e4-b3d8-5b7a7837e036" providerId="ADAL" clId="{CFDF204C-B4E7-4CA7-962A-CB8B4D326FD9}" dt="2020-04-26T23:46:13.621" v="23" actId="20577"/>
          <ac:spMkLst>
            <pc:docMk/>
            <pc:sldMk cId="0" sldId="257"/>
            <ac:spMk id="3" creationId="{00000000-0000-0000-0000-000000000000}"/>
          </ac:spMkLst>
        </pc:spChg>
        <pc:spChg chg="mod">
          <ac:chgData name="Johnson, Lori (ASD-N)" userId="59266275-756a-46e4-b3d8-5b7a7837e036" providerId="ADAL" clId="{CFDF204C-B4E7-4CA7-962A-CB8B4D326FD9}" dt="2020-04-26T23:38:25.862" v="2" actId="20577"/>
          <ac:spMkLst>
            <pc:docMk/>
            <pc:sldMk cId="0" sldId="257"/>
            <ac:spMk id="4" creationId="{00000000-0000-0000-0000-000000000000}"/>
          </ac:spMkLst>
        </pc:spChg>
      </pc:sldChg>
      <pc:sldChg chg="modSp">
        <pc:chgData name="Johnson, Lori (ASD-N)" userId="59266275-756a-46e4-b3d8-5b7a7837e036" providerId="ADAL" clId="{CFDF204C-B4E7-4CA7-962A-CB8B4D326FD9}" dt="2020-04-26T23:46:19.425" v="25" actId="20577"/>
        <pc:sldMkLst>
          <pc:docMk/>
          <pc:sldMk cId="0" sldId="258"/>
        </pc:sldMkLst>
        <pc:spChg chg="mod">
          <ac:chgData name="Johnson, Lori (ASD-N)" userId="59266275-756a-46e4-b3d8-5b7a7837e036" providerId="ADAL" clId="{CFDF204C-B4E7-4CA7-962A-CB8B4D326FD9}" dt="2020-04-26T23:46:19.425" v="25" actId="20577"/>
          <ac:spMkLst>
            <pc:docMk/>
            <pc:sldMk cId="0" sldId="258"/>
            <ac:spMk id="3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Immigrants</c:v>
                </c:pt>
              </c:strCache>
            </c:strRef>
          </c:tx>
          <c:cat>
            <c:strRef>
              <c:f>Sheet1!$A$2:$A$7</c:f>
              <c:strCache>
                <c:ptCount val="6"/>
                <c:pt idx="0">
                  <c:v>Asie</c:v>
                </c:pt>
                <c:pt idx="1">
                  <c:v>Reste de l'Europe</c:v>
                </c:pt>
                <c:pt idx="2">
                  <c:v>Russie</c:v>
                </c:pt>
                <c:pt idx="3">
                  <c:v>Europe du Nord</c:v>
                </c:pt>
                <c:pt idx="4">
                  <c:v>États-Unis</c:v>
                </c:pt>
                <c:pt idx="5">
                  <c:v>Empire Britanique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2.2999999999999998</c:v>
                </c:pt>
                <c:pt idx="1">
                  <c:v>19.2</c:v>
                </c:pt>
                <c:pt idx="2">
                  <c:v>2.5</c:v>
                </c:pt>
                <c:pt idx="3">
                  <c:v>4</c:v>
                </c:pt>
                <c:pt idx="4">
                  <c:v>32</c:v>
                </c:pt>
                <c:pt idx="5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AB-4C55-A8C1-CB72886639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1971</c:v>
                </c:pt>
              </c:strCache>
            </c:strRef>
          </c:tx>
          <c:cat>
            <c:strRef>
              <c:f>Sheet1!$A$2:$A$7</c:f>
              <c:strCache>
                <c:ptCount val="6"/>
                <c:pt idx="0">
                  <c:v>Tous les autres</c:v>
                </c:pt>
                <c:pt idx="1">
                  <c:v>Caraibes</c:v>
                </c:pt>
                <c:pt idx="2">
                  <c:v>États-Unis</c:v>
                </c:pt>
                <c:pt idx="3">
                  <c:v>Asie</c:v>
                </c:pt>
                <c:pt idx="4">
                  <c:v>Grande-Bretagne</c:v>
                </c:pt>
                <c:pt idx="5">
                  <c:v>Autres pays de l'Europe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21</c:v>
                </c:pt>
                <c:pt idx="3">
                  <c:v>19</c:v>
                </c:pt>
                <c:pt idx="4">
                  <c:v>13</c:v>
                </c:pt>
                <c:pt idx="5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B7-4586-9AA2-D55BB8B29B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2001</c:v>
                </c:pt>
              </c:strCache>
            </c:strRef>
          </c:tx>
          <c:cat>
            <c:strRef>
              <c:f>Sheet1!$A$2:$A$7</c:f>
              <c:strCache>
                <c:ptCount val="6"/>
                <c:pt idx="0">
                  <c:v>Asie </c:v>
                </c:pt>
                <c:pt idx="1">
                  <c:v>Amériques</c:v>
                </c:pt>
                <c:pt idx="2">
                  <c:v>Afriques</c:v>
                </c:pt>
                <c:pt idx="3">
                  <c:v>Océanie</c:v>
                </c:pt>
                <c:pt idx="4">
                  <c:v>Autres pays</c:v>
                </c:pt>
                <c:pt idx="5">
                  <c:v>Europe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37</c:v>
                </c:pt>
                <c:pt idx="1">
                  <c:v>10</c:v>
                </c:pt>
                <c:pt idx="2">
                  <c:v>5</c:v>
                </c:pt>
                <c:pt idx="3">
                  <c:v>1</c:v>
                </c:pt>
                <c:pt idx="4">
                  <c:v>5</c:v>
                </c:pt>
                <c:pt idx="5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61-4458-B3B1-C232C1279E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82BF0-F6C1-4B49-ACED-3F9508CC74FD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5F2CA-9DBE-4A67-9591-FEB59DB216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82BF0-F6C1-4B49-ACED-3F9508CC74FD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5F2CA-9DBE-4A67-9591-FEB59DB216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82BF0-F6C1-4B49-ACED-3F9508CC74FD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5F2CA-9DBE-4A67-9591-FEB59DB216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82BF0-F6C1-4B49-ACED-3F9508CC74FD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5F2CA-9DBE-4A67-9591-FEB59DB216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82BF0-F6C1-4B49-ACED-3F9508CC74FD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5F2CA-9DBE-4A67-9591-FEB59DB216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82BF0-F6C1-4B49-ACED-3F9508CC74FD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5F2CA-9DBE-4A67-9591-FEB59DB216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82BF0-F6C1-4B49-ACED-3F9508CC74FD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5F2CA-9DBE-4A67-9591-FEB59DB216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82BF0-F6C1-4B49-ACED-3F9508CC74FD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5F2CA-9DBE-4A67-9591-FEB59DB216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82BF0-F6C1-4B49-ACED-3F9508CC74FD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5F2CA-9DBE-4A67-9591-FEB59DB216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82BF0-F6C1-4B49-ACED-3F9508CC74FD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5F2CA-9DBE-4A67-9591-FEB59DB216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12682BF0-F6C1-4B49-ACED-3F9508CC74FD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17D5F2CA-9DBE-4A67-9591-FEB59DB216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12682BF0-F6C1-4B49-ACED-3F9508CC74FD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17D5F2CA-9DBE-4A67-9591-FEB59DB2164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Migration: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Les </a:t>
            </a:r>
            <a:r>
              <a:rPr lang="en-US" dirty="0" err="1"/>
              <a:t>personnes</a:t>
            </a:r>
            <a:r>
              <a:rPr lang="en-US" dirty="0"/>
              <a:t> en d</a:t>
            </a:r>
            <a:r>
              <a:rPr lang="fr-CA" dirty="0" err="1"/>
              <a:t>éplacement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fr-CA" dirty="0"/>
              <a:t>Le Canada ne voulait pas…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CA" dirty="0"/>
              <a:t>Les immigrants de l’Europe du Sud, d’Asie ou d’Afrique.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CA" dirty="0"/>
              <a:t>Comment on le sait…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CA" dirty="0"/>
              <a:t>Discrimination</a:t>
            </a:r>
          </a:p>
          <a:p>
            <a:r>
              <a:rPr lang="fr-CA" dirty="0"/>
              <a:t>Limitait l’immigration de ces groupes.</a:t>
            </a:r>
          </a:p>
          <a:p>
            <a:r>
              <a:rPr lang="fr-CA" dirty="0"/>
              <a:t>Les Africains ne pourraient pas s’habituer au climat.</a:t>
            </a:r>
          </a:p>
          <a:p>
            <a:r>
              <a:rPr lang="fr-CA" dirty="0"/>
              <a:t>Taxe sur les immigrés chinois</a:t>
            </a:r>
          </a:p>
          <a:p>
            <a:r>
              <a:rPr lang="fr-CA" dirty="0"/>
              <a:t>Refuse les réfugiés qui essaient de fuir l’Allemagne dans les années `30.</a:t>
            </a:r>
          </a:p>
          <a:p>
            <a:r>
              <a:rPr lang="fr-CA" dirty="0"/>
              <a:t>Refuse les réfugiés juifs pendant la 2</a:t>
            </a:r>
            <a:r>
              <a:rPr lang="fr-CA" baseline="30000" dirty="0"/>
              <a:t>e</a:t>
            </a:r>
            <a:r>
              <a:rPr lang="fr-CA" dirty="0"/>
              <a:t> </a:t>
            </a:r>
            <a:r>
              <a:rPr lang="fr-CA"/>
              <a:t>guerre mondiale.</a:t>
            </a:r>
            <a:endParaRPr lang="fr-CA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Avant</a:t>
            </a:r>
            <a:r>
              <a:rPr lang="en-US" dirty="0"/>
              <a:t> 1945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CA" dirty="0"/>
              <a:t>Open </a:t>
            </a:r>
            <a:r>
              <a:rPr lang="fr-CA" dirty="0" err="1"/>
              <a:t>Door</a:t>
            </a:r>
            <a:r>
              <a:rPr lang="fr-CA" dirty="0"/>
              <a:t> Policy(Mais tout le monde n’est pas Bienvenue)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Immigration </a:t>
            </a:r>
            <a:r>
              <a:rPr lang="en-US" dirty="0" err="1"/>
              <a:t>atteint</a:t>
            </a:r>
            <a:r>
              <a:rPr lang="en-US" dirty="0"/>
              <a:t> son </a:t>
            </a:r>
            <a:r>
              <a:rPr lang="en-US" dirty="0" err="1"/>
              <a:t>pic</a:t>
            </a:r>
            <a:r>
              <a:rPr lang="en-US" dirty="0"/>
              <a:t> </a:t>
            </a:r>
            <a:r>
              <a:rPr lang="fr-CA" dirty="0"/>
              <a:t>les années avant la 1</a:t>
            </a:r>
            <a:r>
              <a:rPr lang="fr-CA" baseline="30000" dirty="0"/>
              <a:t>ère</a:t>
            </a:r>
            <a:r>
              <a:rPr lang="fr-CA" dirty="0"/>
              <a:t> guerre mondiale.</a:t>
            </a:r>
          </a:p>
          <a:p>
            <a:pPr lvl="1"/>
            <a:r>
              <a:rPr lang="fr-CA" dirty="0"/>
              <a:t>Déplacer les Premières Nations de l’Ouest dans des réserves pour avoir plus de territoire pour les immigrés.</a:t>
            </a:r>
          </a:p>
          <a:p>
            <a:pPr lvl="1"/>
            <a:r>
              <a:rPr lang="fr-CA" dirty="0"/>
              <a:t>Font de la publicité en Grande-Bretagne et États-Unis.  Le gouvernement donne de la terre gratuite aux immigrants.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CA" dirty="0"/>
              <a:t>1919-1929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fr-CA" dirty="0"/>
              <a:t>Terres gratuites</a:t>
            </a:r>
          </a:p>
          <a:p>
            <a:r>
              <a:rPr lang="fr-CA" dirty="0"/>
              <a:t>Immigrants vont travailler dans les industries</a:t>
            </a:r>
          </a:p>
          <a:p>
            <a:r>
              <a:rPr lang="fr-CA" dirty="0"/>
              <a:t>Travailler sur le chemin de fer</a:t>
            </a:r>
          </a:p>
          <a:p>
            <a:r>
              <a:rPr lang="fr-CA" dirty="0"/>
              <a:t>Travailler dans les mines du Nord.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Immigration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Fermez la porte 1930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CA" dirty="0"/>
              <a:t>Le Crack Boursier (stock </a:t>
            </a:r>
            <a:r>
              <a:rPr lang="fr-CA" dirty="0" err="1"/>
              <a:t>market</a:t>
            </a:r>
            <a:r>
              <a:rPr lang="fr-CA" dirty="0"/>
              <a:t> crash)</a:t>
            </a:r>
          </a:p>
          <a:p>
            <a:r>
              <a:rPr lang="fr-CA" dirty="0"/>
              <a:t>La Grande Dépression</a:t>
            </a:r>
          </a:p>
          <a:p>
            <a:r>
              <a:rPr lang="fr-CA" dirty="0"/>
              <a:t>Pas d’emplois pour les Canadiens </a:t>
            </a:r>
          </a:p>
          <a:p>
            <a:r>
              <a:rPr lang="fr-CA" dirty="0"/>
              <a:t>Les gens ne veulent pas avoir des immigrés qui prennent leurs emplois.</a:t>
            </a:r>
          </a:p>
          <a:p>
            <a:r>
              <a:rPr lang="fr-CA" dirty="0"/>
              <a:t>Le Canada ne laisse pas entrer beaucoup de réfugiés juifs (4000)- Le holocauste commence.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creditwritedowns.com/wp-content/uploads/2010/06/more-great-depress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752600"/>
            <a:ext cx="2838450" cy="3581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CA" dirty="0"/>
              <a:t>Après 1945(2</a:t>
            </a:r>
            <a:r>
              <a:rPr lang="fr-CA" baseline="30000" dirty="0"/>
              <a:t>e</a:t>
            </a:r>
            <a:r>
              <a:rPr lang="fr-CA" dirty="0"/>
              <a:t> guerre mondiale)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CA" dirty="0"/>
              <a:t>Le Canada a beaucoup plus de sympathies pour les gens en difficulté.</a:t>
            </a:r>
          </a:p>
          <a:p>
            <a:r>
              <a:rPr lang="fr-CA" dirty="0"/>
              <a:t>Réfugiés-Personne qui doit fuir son pays afin d’éviter des dangers.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CA" dirty="0"/>
              <a:t>1947-1950-Réfugiés(personnes déplacées)de la 2</a:t>
            </a:r>
            <a:r>
              <a:rPr lang="fr-CA" baseline="30000" dirty="0"/>
              <a:t>e</a:t>
            </a:r>
            <a:r>
              <a:rPr lang="fr-CA" dirty="0"/>
              <a:t> guerre mondiale.</a:t>
            </a:r>
          </a:p>
          <a:p>
            <a:r>
              <a:rPr lang="fr-CA" dirty="0"/>
              <a:t>1956-Réfugiés Hongrois</a:t>
            </a:r>
          </a:p>
          <a:p>
            <a:r>
              <a:rPr lang="fr-CA" dirty="0"/>
              <a:t>1968- Réfugiés tchécoslovaques.</a:t>
            </a:r>
          </a:p>
          <a:p>
            <a:r>
              <a:rPr lang="fr-CA" dirty="0"/>
              <a:t>1971-1980- Réfugiés ougandais</a:t>
            </a:r>
          </a:p>
          <a:p>
            <a:r>
              <a:rPr lang="fr-CA" dirty="0"/>
              <a:t>1972- Réfugiés chiliens</a:t>
            </a:r>
          </a:p>
          <a:p>
            <a:r>
              <a:rPr lang="fr-CA" dirty="0"/>
              <a:t>1975-1981- Réfugiés indochinois (boat people)</a:t>
            </a:r>
          </a:p>
          <a:p>
            <a:r>
              <a:rPr lang="fr-CA" dirty="0"/>
              <a:t>1999- Réfugiés de Kosovo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5602" name="Picture 2" descr="http://3.bp.blogspot.com/_LoPTdkHrjjk/SdInBCnyifI/AAAAAAAACyE/aujyCtNtee4/s400/resized_cnp_ostend_refugees_belgian-first-world-war-amaz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57200"/>
            <a:ext cx="3810000" cy="23812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143000" y="21336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C00000"/>
                </a:solidFill>
              </a:rPr>
              <a:t>Réfugiés de la 2</a:t>
            </a:r>
            <a:r>
              <a:rPr lang="fr-CA" baseline="30000" dirty="0">
                <a:solidFill>
                  <a:srgbClr val="C00000"/>
                </a:solidFill>
              </a:rPr>
              <a:t>e</a:t>
            </a:r>
            <a:r>
              <a:rPr lang="fr-CA" dirty="0">
                <a:solidFill>
                  <a:srgbClr val="C00000"/>
                </a:solidFill>
              </a:rPr>
              <a:t> Guerre Mondiale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25604" name="Picture 4" descr="http://blog.foreignpolicy.com/files/images/081218_budape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895600"/>
            <a:ext cx="3886200" cy="366712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09600" y="3276600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C00000"/>
                </a:solidFill>
              </a:rPr>
              <a:t>Hongrie 1956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25606" name="Picture 6" descr="http://medias.forum-auto.com/uploads/200411/astraman_1101512139_par6579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228600"/>
            <a:ext cx="4810125" cy="25908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572000" y="228600"/>
            <a:ext cx="18402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err="1">
                <a:solidFill>
                  <a:srgbClr val="C00000"/>
                </a:solidFill>
              </a:rPr>
              <a:t>Tchéchoslovaquie</a:t>
            </a:r>
            <a:endParaRPr lang="fr-CA" dirty="0">
              <a:solidFill>
                <a:srgbClr val="C00000"/>
              </a:solidFill>
            </a:endParaRPr>
          </a:p>
          <a:p>
            <a:r>
              <a:rPr lang="fr-CA" dirty="0">
                <a:solidFill>
                  <a:srgbClr val="C00000"/>
                </a:solidFill>
              </a:rPr>
              <a:t>1968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25608" name="Picture 8" descr="http://www.bosnjaci.net/foto/Kosovo_199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3048000"/>
            <a:ext cx="4286250" cy="32766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876800" y="34290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C00000"/>
                </a:solidFill>
              </a:rPr>
              <a:t>Kosovo</a:t>
            </a:r>
            <a:r>
              <a:rPr lang="fr-CA" dirty="0"/>
              <a:t> </a:t>
            </a:r>
            <a:r>
              <a:rPr lang="fr-CA" dirty="0">
                <a:solidFill>
                  <a:srgbClr val="C00000"/>
                </a:solidFill>
              </a:rPr>
              <a:t>1999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Aujourd’hui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CA" dirty="0"/>
              <a:t>Les bases de notre système aujourd’hui a été développé en 1960.</a:t>
            </a:r>
          </a:p>
          <a:p>
            <a:pPr lvl="1"/>
            <a:r>
              <a:rPr lang="fr-CA" dirty="0"/>
              <a:t>Rejette toute discrimination basée sur la race, la couleur et religion.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fr-CA" dirty="0"/>
              <a:t>Adoption en 1976 à la politique semblable a celle d’aujourd’hui.</a:t>
            </a:r>
          </a:p>
          <a:p>
            <a:r>
              <a:rPr lang="fr-CA" dirty="0"/>
              <a:t>3 Catégories</a:t>
            </a:r>
          </a:p>
          <a:p>
            <a:pPr lvl="1"/>
            <a:r>
              <a:rPr lang="fr-CA" dirty="0"/>
              <a:t>La famille</a:t>
            </a:r>
          </a:p>
          <a:p>
            <a:pPr lvl="1"/>
            <a:r>
              <a:rPr lang="fr-CA" dirty="0"/>
              <a:t>Immigrants accueillis pour des motifs humanitaires ou catégorie des réfugiés</a:t>
            </a:r>
          </a:p>
          <a:p>
            <a:pPr lvl="1"/>
            <a:r>
              <a:rPr lang="fr-CA" dirty="0"/>
              <a:t>Catégorie des immigrants indépendants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Catégorie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famille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CA" dirty="0"/>
              <a:t>Une personne qui a un parent proche vivant au Canada.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62500" lnSpcReduction="20000"/>
          </a:bodyPr>
          <a:lstStyle/>
          <a:p>
            <a:r>
              <a:rPr lang="fr-CA" dirty="0"/>
              <a:t>Immigrants accueillis pour des motifs humanitaires ou catégories de réfugiés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fr-CA" dirty="0"/>
              <a:t>Personne fuyant un grand danger dans son pays.</a:t>
            </a:r>
            <a:endParaRPr lang="en-US" dirty="0"/>
          </a:p>
        </p:txBody>
      </p:sp>
      <p:pic>
        <p:nvPicPr>
          <p:cNvPr id="27650" name="Picture 2" descr="http://2.bp.blogspot.com/_L3Sr52SjMHw/RoKS9JYhHlI/AAAAAAAAAV0/Dk-AMYiX2fw/s400/Alberto-Constantino+Quiroga+Maison+Grande+Family1976_5x7+-+G+Quiroga+-+blo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429000"/>
            <a:ext cx="3810000" cy="2724151"/>
          </a:xfrm>
          <a:prstGeom prst="rect">
            <a:avLst/>
          </a:prstGeom>
          <a:noFill/>
        </p:spPr>
      </p:pic>
      <p:pic>
        <p:nvPicPr>
          <p:cNvPr id="27652" name="Picture 4" descr="http://i.telegraph.co.uk/telegraph/multimedia/archive/01243/auschwitz_1243899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3276600"/>
            <a:ext cx="4381500" cy="27432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Catégorie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CA" dirty="0"/>
              <a:t>Des immigrants indépendants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CA" dirty="0"/>
              <a:t>Sélectionner à partir d’un système de point qui démontre qu’une installation au Canada serait avantageuse aussi bien pour le Canada que pour elle-même.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CA" dirty="0"/>
              <a:t>Points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fr-CA" dirty="0"/>
              <a:t>Langues</a:t>
            </a:r>
          </a:p>
          <a:p>
            <a:r>
              <a:rPr lang="fr-CA" dirty="0"/>
              <a:t>Degré d’instruction</a:t>
            </a:r>
          </a:p>
          <a:p>
            <a:r>
              <a:rPr lang="fr-CA" dirty="0"/>
              <a:t>Formation et expérience professionnelle</a:t>
            </a:r>
            <a:r>
              <a:rPr lang="en-US" dirty="0"/>
              <a:t> (</a:t>
            </a:r>
            <a:r>
              <a:rPr lang="en-US" dirty="0" err="1"/>
              <a:t>investir</a:t>
            </a:r>
            <a:r>
              <a:rPr lang="en-US" dirty="0"/>
              <a:t> de </a:t>
            </a:r>
            <a:r>
              <a:rPr lang="en-US" dirty="0" err="1"/>
              <a:t>l’argent</a:t>
            </a:r>
            <a:r>
              <a:rPr lang="en-US" dirty="0"/>
              <a:t> </a:t>
            </a:r>
            <a:r>
              <a:rPr lang="en-US" dirty="0" err="1"/>
              <a:t>dans</a:t>
            </a:r>
            <a:r>
              <a:rPr lang="en-US" dirty="0"/>
              <a:t> des </a:t>
            </a:r>
            <a:r>
              <a:rPr lang="en-US" dirty="0" err="1"/>
              <a:t>entreprises</a:t>
            </a:r>
            <a:r>
              <a:rPr lang="en-US" dirty="0"/>
              <a:t> </a:t>
            </a:r>
            <a:r>
              <a:rPr lang="en-US" dirty="0" err="1"/>
              <a:t>canadiennes</a:t>
            </a:r>
            <a:r>
              <a:rPr lang="en-US" dirty="0"/>
              <a:t>)</a:t>
            </a:r>
            <a:endParaRPr lang="fr-CA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1911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774825"/>
          <a:ext cx="8229600" cy="4625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3" name="Chart 2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/>
              <a:t>Théorie des Premières Nations et </a:t>
            </a:r>
            <a:r>
              <a:rPr lang="fr-CA" dirty="0" err="1"/>
              <a:t>Unuits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1-La Terre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CA" dirty="0"/>
              <a:t>Passage sur terre entre le nord de l’Asie et le Nord de l’Amérique (aujourd’hui est le Détroit de Béring.)</a:t>
            </a:r>
          </a:p>
          <a:p>
            <a:r>
              <a:rPr lang="fr-CA" dirty="0"/>
              <a:t>Petits et grand groupes</a:t>
            </a:r>
          </a:p>
          <a:p>
            <a:r>
              <a:rPr lang="fr-CA" dirty="0"/>
              <a:t>Suivre le corridor des eaux</a:t>
            </a:r>
          </a:p>
          <a:p>
            <a:r>
              <a:rPr lang="fr-CA" dirty="0"/>
              <a:t>Certains se sont même établis dans l’Amérique du Sud.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thecanadianencyclopedia.com/media/beringia-2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447800"/>
            <a:ext cx="3810000" cy="2447926"/>
          </a:xfrm>
          <a:prstGeom prst="rect">
            <a:avLst/>
          </a:prstGeom>
          <a:noFill/>
        </p:spPr>
      </p:pic>
      <p:pic>
        <p:nvPicPr>
          <p:cNvPr id="1028" name="Picture 4" descr="http://www.dinosoria.com/hominides/carte_003_g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3886200"/>
            <a:ext cx="3276600" cy="281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3" name="Chart 2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Migration à l’intérieur du Canada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Émigration (partir)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CA" dirty="0"/>
              <a:t>Les gens sortaient des Maritimes.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CA" dirty="0"/>
              <a:t>Les gens des Maritimes allaient: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r-CA" dirty="0"/>
              <a:t>Début 1900- États-Unis</a:t>
            </a:r>
          </a:p>
          <a:p>
            <a:pPr lvl="1"/>
            <a:r>
              <a:rPr lang="fr-CA" dirty="0"/>
              <a:t>New-</a:t>
            </a:r>
            <a:r>
              <a:rPr lang="fr-CA" dirty="0" err="1"/>
              <a:t>England</a:t>
            </a:r>
            <a:endParaRPr lang="fr-CA" dirty="0"/>
          </a:p>
          <a:p>
            <a:r>
              <a:rPr lang="fr-CA" dirty="0"/>
              <a:t>Après 1950- Vers Ontario, Alberta et </a:t>
            </a:r>
            <a:r>
              <a:rPr lang="fr-CA" dirty="0" err="1"/>
              <a:t>Colombie-Britanique</a:t>
            </a:r>
            <a:r>
              <a:rPr lang="fr-CA" dirty="0"/>
              <a:t>.</a:t>
            </a:r>
          </a:p>
          <a:p>
            <a:pPr lvl="1"/>
            <a:r>
              <a:rPr lang="fr-CA" dirty="0"/>
              <a:t>Plus difficile de se rendre aux États-Unis.</a:t>
            </a:r>
          </a:p>
          <a:p>
            <a:pPr lvl="1"/>
            <a:r>
              <a:rPr lang="fr-CA" dirty="0"/>
              <a:t>Les Premières Nations du Canada ont la liberté de traverser les frontières aux États-Unis librement(traité de 1794)</a:t>
            </a:r>
          </a:p>
          <a:p>
            <a:pPr lvl="1"/>
            <a:r>
              <a:rPr lang="fr-CA" dirty="0"/>
              <a:t>Les Premières Nations Américains n’ont pas cette liberté pour entrer au Canada.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Migration </a:t>
            </a:r>
            <a:r>
              <a:rPr lang="fr-CA" dirty="0"/>
              <a:t>à l’intérieur du Canada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CA" dirty="0"/>
              <a:t>Les gens de l’Atlantique allant vers l’Ouest font partie du mouvement migratoire des régions rurales vers les régions urbaines.</a:t>
            </a:r>
          </a:p>
          <a:p>
            <a:r>
              <a:rPr lang="fr-CA" dirty="0"/>
              <a:t>Les hauts taux de chômage poussent les gens à changer de place.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Les gens </a:t>
            </a:r>
            <a:r>
              <a:rPr lang="en-US" dirty="0" err="1"/>
              <a:t>vont</a:t>
            </a:r>
            <a:r>
              <a:rPr lang="en-US" dirty="0"/>
              <a:t> </a:t>
            </a:r>
            <a:r>
              <a:rPr lang="en-US" dirty="0" err="1"/>
              <a:t>vers</a:t>
            </a:r>
            <a:r>
              <a:rPr lang="en-US" dirty="0"/>
              <a:t> les </a:t>
            </a:r>
            <a:r>
              <a:rPr lang="fr-CA" dirty="0"/>
              <a:t>États-Unis. (</a:t>
            </a:r>
            <a:r>
              <a:rPr lang="fr-CA" dirty="0" err="1"/>
              <a:t>brain</a:t>
            </a:r>
            <a:r>
              <a:rPr lang="fr-CA" dirty="0"/>
              <a:t> drain)</a:t>
            </a:r>
          </a:p>
          <a:p>
            <a:r>
              <a:rPr lang="fr-CA" dirty="0"/>
              <a:t>Manque d’emplois dans les Maritimes.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ryanbremner.com/images/carto_cana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286000"/>
            <a:ext cx="6096000" cy="3619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/>
              <a:t>Émigration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CA" dirty="0"/>
              <a:t>Émigration (quitter le Canada)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fr-CA" dirty="0"/>
              <a:t>Approximativement 50 000 personnes sortent du Canada et déménagent aux États-Unis chaque année.</a:t>
            </a:r>
          </a:p>
          <a:p>
            <a:r>
              <a:rPr lang="fr-CA" dirty="0" err="1"/>
              <a:t>Brain</a:t>
            </a:r>
            <a:r>
              <a:rPr lang="fr-CA" dirty="0"/>
              <a:t> Drain- Gens éduqués et talentueux sortent du Canada.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/>
              <a:t>2-Les </a:t>
            </a:r>
            <a:r>
              <a:rPr lang="fr-CA" dirty="0"/>
              <a:t>Océans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CA" dirty="0"/>
              <a:t>Venaient </a:t>
            </a:r>
            <a:r>
              <a:rPr lang="fr-CA" dirty="0" err="1"/>
              <a:t>del’Asie</a:t>
            </a:r>
            <a:r>
              <a:rPr lang="fr-CA" dirty="0"/>
              <a:t>, Sibérie et Australie.</a:t>
            </a:r>
          </a:p>
          <a:p>
            <a:r>
              <a:rPr lang="fr-CA" dirty="0"/>
              <a:t>Arrivé par l’Océan Pacifique</a:t>
            </a:r>
          </a:p>
          <a:p>
            <a:r>
              <a:rPr lang="fr-CA" dirty="0" err="1"/>
              <a:t>Dispercés</a:t>
            </a:r>
            <a:r>
              <a:rPr lang="fr-CA" dirty="0"/>
              <a:t> dans le nord et l’est.</a:t>
            </a:r>
          </a:p>
          <a:p>
            <a:r>
              <a:rPr lang="fr-CA" dirty="0"/>
              <a:t>Arrivés par l’Océan Atlantique.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http://upload.wikimedia.org/wikipedia/commons/thumb/4/41/Spreading_homo_sapiens.svg/400px-Spreading_homo_sapiens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514600"/>
            <a:ext cx="3810000" cy="22479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Théories de migration</a:t>
            </a:r>
            <a:endParaRPr lang="en-US" dirty="0"/>
          </a:p>
        </p:txBody>
      </p:sp>
      <p:pic>
        <p:nvPicPr>
          <p:cNvPr id="15362" name="Picture 2" descr="http://d-maps.com/m/centreameriques/centreameriques1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676400"/>
            <a:ext cx="6600825" cy="4210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Facteurs de déplacement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Facteurs d’adversité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CA" dirty="0"/>
              <a:t>Poussent les gens à quitter un endroit.</a:t>
            </a:r>
          </a:p>
          <a:p>
            <a:pPr lvl="1"/>
            <a:r>
              <a:rPr lang="fr-CA" dirty="0"/>
              <a:t>Manque de liberté</a:t>
            </a:r>
          </a:p>
          <a:p>
            <a:pPr lvl="1"/>
            <a:r>
              <a:rPr lang="fr-CA" dirty="0"/>
              <a:t>Manque de respect religieux</a:t>
            </a:r>
          </a:p>
          <a:p>
            <a:pPr lvl="1"/>
            <a:r>
              <a:rPr lang="fr-CA" dirty="0"/>
              <a:t>La guerre</a:t>
            </a:r>
          </a:p>
          <a:p>
            <a:pPr lvl="1"/>
            <a:r>
              <a:rPr lang="fr-CA" dirty="0"/>
              <a:t>Famine</a:t>
            </a:r>
          </a:p>
          <a:p>
            <a:pPr lvl="1"/>
            <a:r>
              <a:rPr lang="fr-CA" dirty="0"/>
              <a:t>Changement climatique</a:t>
            </a:r>
          </a:p>
          <a:p>
            <a:pPr lvl="1"/>
            <a:r>
              <a:rPr lang="fr-CA" dirty="0"/>
              <a:t>Catastrophes naturelles</a:t>
            </a:r>
          </a:p>
          <a:p>
            <a:pPr lvl="1"/>
            <a:r>
              <a:rPr lang="fr-CA" dirty="0"/>
              <a:t>chômage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CA" dirty="0"/>
              <a:t>Facteurs d’attirance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fr-CA" dirty="0"/>
              <a:t>Attirent les gens vers un nouveaux endroits.</a:t>
            </a:r>
          </a:p>
          <a:p>
            <a:pPr lvl="1"/>
            <a:r>
              <a:rPr lang="fr-CA" dirty="0"/>
              <a:t>Possibilités économiques</a:t>
            </a:r>
          </a:p>
          <a:p>
            <a:pPr lvl="1"/>
            <a:r>
              <a:rPr lang="fr-CA" dirty="0"/>
              <a:t>Meilleurs emplois</a:t>
            </a:r>
          </a:p>
          <a:p>
            <a:pPr lvl="1"/>
            <a:r>
              <a:rPr lang="fr-CA" dirty="0"/>
              <a:t>Disponibilité des terres</a:t>
            </a:r>
          </a:p>
          <a:p>
            <a:pPr lvl="1"/>
            <a:r>
              <a:rPr lang="fr-CA" dirty="0"/>
              <a:t>Climat</a:t>
            </a:r>
          </a:p>
          <a:p>
            <a:pPr lvl="1"/>
            <a:r>
              <a:rPr lang="fr-CA" dirty="0"/>
              <a:t>Découverte de nouvelles ressources</a:t>
            </a:r>
          </a:p>
          <a:p>
            <a:pPr lvl="1"/>
            <a:r>
              <a:rPr lang="fr-CA" dirty="0"/>
              <a:t>Technologie</a:t>
            </a:r>
          </a:p>
          <a:p>
            <a:pPr lvl="1"/>
            <a:r>
              <a:rPr lang="fr-CA" dirty="0"/>
              <a:t>démocratie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7410" name="Picture 2" descr="http://mynotetakingnerd.files.wordpress.com/2009/01/food-line-for-unemployed-national-archive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"/>
            <a:ext cx="2514600" cy="2362200"/>
          </a:xfrm>
          <a:prstGeom prst="rect">
            <a:avLst/>
          </a:prstGeom>
          <a:noFill/>
        </p:spPr>
      </p:pic>
      <p:pic>
        <p:nvPicPr>
          <p:cNvPr id="17412" name="Picture 4" descr="http://heavenawaits.files.wordpress.com/2008/05/kobe_earthquak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228600"/>
            <a:ext cx="3124200" cy="2438400"/>
          </a:xfrm>
          <a:prstGeom prst="rect">
            <a:avLst/>
          </a:prstGeom>
          <a:noFill/>
        </p:spPr>
      </p:pic>
      <p:pic>
        <p:nvPicPr>
          <p:cNvPr id="17414" name="Picture 6" descr="http://www.naturalresourceslandservices.com/images/NatRes_hom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304800"/>
            <a:ext cx="2857500" cy="2362200"/>
          </a:xfrm>
          <a:prstGeom prst="rect">
            <a:avLst/>
          </a:prstGeom>
          <a:noFill/>
        </p:spPr>
      </p:pic>
      <p:pic>
        <p:nvPicPr>
          <p:cNvPr id="17416" name="Picture 8" descr="http://www.sanfranciscosentinel.com/wp-content/uploads/2009/03/iraq-war-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19400" y="3581400"/>
            <a:ext cx="2971800" cy="2209799"/>
          </a:xfrm>
          <a:prstGeom prst="rect">
            <a:avLst/>
          </a:prstGeom>
          <a:noFill/>
        </p:spPr>
      </p:pic>
      <p:pic>
        <p:nvPicPr>
          <p:cNvPr id="17418" name="Picture 10" descr="http://2.bp.blogspot.com/_fz6-jTEQWEo/S9S8quUxKpI/AAAAAAAAALA/8HZX07kPmaI/s1600/Cultural_Diversity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362200"/>
            <a:ext cx="2819400" cy="3124200"/>
          </a:xfrm>
          <a:prstGeom prst="rect">
            <a:avLst/>
          </a:prstGeom>
          <a:noFill/>
        </p:spPr>
      </p:pic>
      <p:pic>
        <p:nvPicPr>
          <p:cNvPr id="17420" name="Picture 12" descr="http://api.ning.com/files/ORxcmZcFiP4Lb10bUUMCMjFITYjAxgS0WSuzaYU1fqPKntiobpvyMNT91c69zZf3NfzAEUoPArd4K2eAJAIxlem2mqhN*m5V/immigrationPoster2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3600" y="2895600"/>
            <a:ext cx="2933700" cy="36290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/>
              <a:t>Politique d’immigration du Canada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CA" dirty="0"/>
              <a:t>Change avec les temps</a:t>
            </a:r>
          </a:p>
          <a:p>
            <a:r>
              <a:rPr lang="fr-CA" dirty="0"/>
              <a:t>Reflète les conditions économiques, les attitudes sociales et les opinions politiques du moment.</a:t>
            </a:r>
          </a:p>
          <a:p>
            <a:r>
              <a:rPr lang="fr-CA" dirty="0"/>
              <a:t>Aujourd’hui fondée sur le multiculturalisme (respect des différents groupes culturels du Canada).</a:t>
            </a:r>
          </a:p>
          <a:p>
            <a:r>
              <a:rPr lang="fr-CA" dirty="0"/>
              <a:t>Pas toujours comme ca.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  <p:pic>
        <p:nvPicPr>
          <p:cNvPr id="19458" name="Picture 2" descr="http://www.dreamstime.com/children-around-the-world-thumb47691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2057400"/>
            <a:ext cx="2857500" cy="2838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Immigration Canada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 descr="Canada: Number Of Immigrants (Foreigners Given P.R. Status), 1860 to 20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133600"/>
            <a:ext cx="7620000" cy="36957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Changements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Politique d’immigration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CA" dirty="0"/>
              <a:t>Au début, </a:t>
            </a:r>
            <a:r>
              <a:rPr lang="fr-CA" dirty="0">
                <a:solidFill>
                  <a:srgbClr val="C00000"/>
                </a:solidFill>
              </a:rPr>
              <a:t>ethnocentrique</a:t>
            </a:r>
            <a:r>
              <a:rPr lang="fr-CA" dirty="0"/>
              <a:t>- Notre mode de vie était supérieur aux autres.  Forme des</a:t>
            </a:r>
            <a:r>
              <a:rPr lang="fr-CA" dirty="0">
                <a:solidFill>
                  <a:srgbClr val="C00000"/>
                </a:solidFill>
              </a:rPr>
              <a:t> préjugés </a:t>
            </a:r>
            <a:r>
              <a:rPr lang="fr-CA" dirty="0"/>
              <a:t>que les hommes ne sont  pas tous égaux.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CA" dirty="0"/>
              <a:t>Exemples: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fr-CA" dirty="0"/>
              <a:t>Après Confédération ou formation du Canada.</a:t>
            </a:r>
          </a:p>
          <a:p>
            <a:pPr lvl="1"/>
            <a:r>
              <a:rPr lang="fr-CA" dirty="0"/>
              <a:t>Seulement des immigrés de la Grande-Bretagne, des États-Unis, de l’Europe du Nord et de l’Europe de l’Ouest.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21506" name="Picture 2" descr="http://www.sappho.dk/uploads/images/interview/kontinent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4343400"/>
            <a:ext cx="2276475" cy="2209800"/>
          </a:xfrm>
          <a:prstGeom prst="rect">
            <a:avLst/>
          </a:prstGeom>
          <a:noFill/>
        </p:spPr>
      </p:pic>
      <p:pic>
        <p:nvPicPr>
          <p:cNvPr id="21508" name="Picture 4" descr="http://data2.collectionscanada.gc.ca/ap/c/c056088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5029200"/>
            <a:ext cx="1295400" cy="106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569</TotalTime>
  <Words>814</Words>
  <Application>Microsoft Office PowerPoint</Application>
  <PresentationFormat>On-screen Show (4:3)</PresentationFormat>
  <Paragraphs>129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Corbel</vt:lpstr>
      <vt:lpstr>Wingdings</vt:lpstr>
      <vt:lpstr>Wingdings 2</vt:lpstr>
      <vt:lpstr>Wingdings 3</vt:lpstr>
      <vt:lpstr>Module</vt:lpstr>
      <vt:lpstr>Migration:</vt:lpstr>
      <vt:lpstr>Théorie des Premières Nations et Unuits</vt:lpstr>
      <vt:lpstr>PowerPoint Presentation</vt:lpstr>
      <vt:lpstr>Théories de migration</vt:lpstr>
      <vt:lpstr>Facteurs de déplacement</vt:lpstr>
      <vt:lpstr>PowerPoint Presentation</vt:lpstr>
      <vt:lpstr>Politique d’immigration du Canada</vt:lpstr>
      <vt:lpstr>Immigration Canada</vt:lpstr>
      <vt:lpstr>Changements</vt:lpstr>
      <vt:lpstr>PowerPoint Presentation</vt:lpstr>
      <vt:lpstr>Avant 1945</vt:lpstr>
      <vt:lpstr>Immigration</vt:lpstr>
      <vt:lpstr>PowerPoint Presentation</vt:lpstr>
      <vt:lpstr>PowerPoint Presentation</vt:lpstr>
      <vt:lpstr>Aujourd’hui</vt:lpstr>
      <vt:lpstr>Catégorie</vt:lpstr>
      <vt:lpstr>Catégorie</vt:lpstr>
      <vt:lpstr>1911</vt:lpstr>
      <vt:lpstr>PowerPoint Presentation</vt:lpstr>
      <vt:lpstr>PowerPoint Presentation</vt:lpstr>
      <vt:lpstr>Migration à l’intérieur du Canada</vt:lpstr>
      <vt:lpstr>Migration à l’intérieur du Canada</vt:lpstr>
      <vt:lpstr>PowerPoint Presentation</vt:lpstr>
      <vt:lpstr>Émigration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Migration:</dc:title>
  <dc:creator>lori.johnson</dc:creator>
  <cp:lastModifiedBy>Johnson, Lori (ASD-N)</cp:lastModifiedBy>
  <cp:revision>9</cp:revision>
  <dcterms:created xsi:type="dcterms:W3CDTF">2010-10-18T17:51:41Z</dcterms:created>
  <dcterms:modified xsi:type="dcterms:W3CDTF">2020-04-26T23:46:29Z</dcterms:modified>
</cp:coreProperties>
</file>