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8" r:id="rId3"/>
    <p:sldId id="259" r:id="rId4"/>
    <p:sldId id="264" r:id="rId5"/>
    <p:sldId id="260" r:id="rId6"/>
    <p:sldId id="261" r:id="rId7"/>
    <p:sldId id="262" r:id="rId8"/>
    <p:sldId id="263" r:id="rId9"/>
    <p:sldId id="265"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67541-588E-437D-9987-055A3E7DC04D}" type="datetimeFigureOut">
              <a:rPr lang="en-US" smtClean="0"/>
              <a:pPr/>
              <a:t>5/3/2020</a:t>
            </a:fld>
            <a:endParaRPr lang="fr-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432E41-EEE5-4B1F-B375-11878523A867}" type="slidenum">
              <a:rPr lang="fr-CA" smtClean="0"/>
              <a:pPr/>
              <a:t>‹#›</a:t>
            </a:fld>
            <a:endParaRPr lang="fr-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dirty="0"/>
          </a:p>
        </p:txBody>
      </p:sp>
      <p:sp>
        <p:nvSpPr>
          <p:cNvPr id="4" name="Slide Number Placeholder 3"/>
          <p:cNvSpPr>
            <a:spLocks noGrp="1"/>
          </p:cNvSpPr>
          <p:nvPr>
            <p:ph type="sldNum" sz="quarter" idx="10"/>
          </p:nvPr>
        </p:nvSpPr>
        <p:spPr/>
        <p:txBody>
          <a:bodyPr/>
          <a:lstStyle/>
          <a:p>
            <a:fld id="{78432E41-EEE5-4B1F-B375-11878523A867}" type="slidenum">
              <a:rPr lang="fr-CA" smtClean="0"/>
              <a:pPr/>
              <a:t>5</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17" name="Footer Placeholder 16"/>
          <p:cNvSpPr>
            <a:spLocks noGrp="1"/>
          </p:cNvSpPr>
          <p:nvPr>
            <p:ph type="ftr" sz="quarter" idx="11"/>
          </p:nvPr>
        </p:nvSpPr>
        <p:spPr/>
        <p:txBody>
          <a:bodyPr/>
          <a:lstStyle/>
          <a:p>
            <a:endParaRPr lang="fr-C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E703487-4A1C-40DF-8B0E-E0D99F2236B7}" type="slidenum">
              <a:rPr lang="fr-CA" smtClean="0"/>
              <a:pPr/>
              <a:t>‹#›</a:t>
            </a:fld>
            <a:endParaRPr lang="fr-C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E703487-4A1C-40DF-8B0E-E0D99F2236B7}" type="slidenum">
              <a:rPr lang="fr-CA" smtClean="0"/>
              <a:pPr/>
              <a:t>‹#›</a:t>
            </a:fld>
            <a:endParaRPr lang="fr-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E703487-4A1C-40DF-8B0E-E0D99F2236B7}" type="slidenum">
              <a:rPr lang="fr-CA" smtClean="0"/>
              <a:pPr/>
              <a:t>‹#›</a:t>
            </a:fld>
            <a:endParaRPr lang="fr-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E703487-4A1C-40DF-8B0E-E0D99F2236B7}" type="slidenum">
              <a:rPr lang="fr-CA" smtClean="0"/>
              <a:pPr/>
              <a:t>‹#›</a:t>
            </a:fld>
            <a:endParaRPr lang="fr-C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5" name="Footer Placeholder 4"/>
          <p:cNvSpPr>
            <a:spLocks noGrp="1"/>
          </p:cNvSpPr>
          <p:nvPr>
            <p:ph type="ftr" sz="quarter" idx="11"/>
          </p:nvPr>
        </p:nvSpPr>
        <p:spPr>
          <a:xfrm>
            <a:off x="800100" y="6172200"/>
            <a:ext cx="4000500" cy="457200"/>
          </a:xfrm>
        </p:spPr>
        <p:txBody>
          <a:bodyPr/>
          <a:lstStyle/>
          <a:p>
            <a:endParaRPr lang="fr-C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DE703487-4A1C-40DF-8B0E-E0D99F2236B7}" type="slidenum">
              <a:rPr lang="fr-CA" smtClean="0"/>
              <a:pPr/>
              <a:t>‹#›</a:t>
            </a:fld>
            <a:endParaRPr lang="fr-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E703487-4A1C-40DF-8B0E-E0D99F2236B7}" type="slidenum">
              <a:rPr lang="fr-CA" smtClean="0"/>
              <a:pPr/>
              <a:t>‹#›</a:t>
            </a:fld>
            <a:endParaRPr lang="fr-C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DE703487-4A1C-40DF-8B0E-E0D99F2236B7}" type="slidenum">
              <a:rPr lang="fr-CA" smtClean="0"/>
              <a:pPr/>
              <a:t>‹#›</a:t>
            </a:fld>
            <a:endParaRPr lang="fr-C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DE703487-4A1C-40DF-8B0E-E0D99F2236B7}" type="slidenum">
              <a:rPr lang="fr-CA" smtClean="0"/>
              <a:pPr/>
              <a:t>‹#›</a:t>
            </a:fld>
            <a:endParaRPr lang="fr-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DE703487-4A1C-40DF-8B0E-E0D99F2236B7}" type="slidenum">
              <a:rPr lang="fr-CA" smtClean="0"/>
              <a:pPr/>
              <a:t>‹#›</a:t>
            </a:fld>
            <a:endParaRPr lang="fr-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E703487-4A1C-40DF-8B0E-E0D99F2236B7}" type="slidenum">
              <a:rPr lang="fr-CA" smtClean="0"/>
              <a:pPr/>
              <a:t>‹#›</a:t>
            </a:fld>
            <a:endParaRPr lang="fr-C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2CA7F2-1034-40F1-9B9E-C6AB352B60A4}" type="datetimeFigureOut">
              <a:rPr lang="en-US" smtClean="0"/>
              <a:pPr/>
              <a:t>5/3/2020</a:t>
            </a:fld>
            <a:endParaRPr lang="fr-CA" dirty="0"/>
          </a:p>
        </p:txBody>
      </p:sp>
      <p:sp>
        <p:nvSpPr>
          <p:cNvPr id="6" name="Footer Placeholder 5"/>
          <p:cNvSpPr>
            <a:spLocks noGrp="1"/>
          </p:cNvSpPr>
          <p:nvPr>
            <p:ph type="ftr" sz="quarter" idx="11"/>
          </p:nvPr>
        </p:nvSpPr>
        <p:spPr>
          <a:xfrm>
            <a:off x="914400" y="6172200"/>
            <a:ext cx="3886200" cy="457200"/>
          </a:xfrm>
        </p:spPr>
        <p:txBody>
          <a:bodyPr/>
          <a:lstStyle/>
          <a:p>
            <a:endParaRPr lang="fr-CA" dirty="0"/>
          </a:p>
        </p:txBody>
      </p:sp>
      <p:sp>
        <p:nvSpPr>
          <p:cNvPr id="7" name="Slide Number Placeholder 6"/>
          <p:cNvSpPr>
            <a:spLocks noGrp="1"/>
          </p:cNvSpPr>
          <p:nvPr>
            <p:ph type="sldNum" sz="quarter" idx="12"/>
          </p:nvPr>
        </p:nvSpPr>
        <p:spPr>
          <a:xfrm>
            <a:off x="146304" y="6208776"/>
            <a:ext cx="457200" cy="457200"/>
          </a:xfrm>
        </p:spPr>
        <p:txBody>
          <a:bodyPr/>
          <a:lstStyle/>
          <a:p>
            <a:fld id="{DE703487-4A1C-40DF-8B0E-E0D99F2236B7}" type="slidenum">
              <a:rPr lang="fr-CA" smtClean="0"/>
              <a:pPr/>
              <a:t>‹#›</a:t>
            </a:fld>
            <a:endParaRPr lang="fr-C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D2CA7F2-1034-40F1-9B9E-C6AB352B60A4}" type="datetimeFigureOut">
              <a:rPr lang="en-US" smtClean="0"/>
              <a:pPr/>
              <a:t>5/3/2020</a:t>
            </a:fld>
            <a:endParaRPr lang="fr-C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C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E703487-4A1C-40DF-8B0E-E0D99F2236B7}" type="slidenum">
              <a:rPr lang="fr-CA" smtClean="0"/>
              <a:pPr/>
              <a:t>‹#›</a:t>
            </a:fld>
            <a:endParaRPr lang="fr-CA"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7010400" cy="1600200"/>
          </a:xfrm>
        </p:spPr>
        <p:txBody>
          <a:bodyPr>
            <a:noAutofit/>
          </a:bodyPr>
          <a:lstStyle/>
          <a:p>
            <a:pPr algn="l"/>
            <a:endParaRPr lang="en-CA" sz="4000" dirty="0"/>
          </a:p>
        </p:txBody>
      </p:sp>
      <p:sp>
        <p:nvSpPr>
          <p:cNvPr id="2" name="Title 1"/>
          <p:cNvSpPr>
            <a:spLocks noGrp="1"/>
          </p:cNvSpPr>
          <p:nvPr>
            <p:ph type="ctrTitle"/>
          </p:nvPr>
        </p:nvSpPr>
        <p:spPr>
          <a:xfrm>
            <a:off x="722376" y="1524000"/>
            <a:ext cx="7772400" cy="990600"/>
          </a:xfrm>
        </p:spPr>
        <p:txBody>
          <a:bodyPr>
            <a:normAutofit/>
          </a:bodyPr>
          <a:lstStyle/>
          <a:p>
            <a:pPr algn="ctr"/>
            <a:r>
              <a:rPr lang="fr-CA" dirty="0" err="1"/>
              <a:t>Chemical</a:t>
            </a:r>
            <a:r>
              <a:rPr lang="fr-CA" dirty="0"/>
              <a:t> Solutions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fr-CA" dirty="0"/>
              <a:t>Solution </a:t>
            </a:r>
            <a:r>
              <a:rPr lang="fr-CA" dirty="0" err="1"/>
              <a:t>Properties</a:t>
            </a:r>
            <a:endParaRPr lang="fr-CA" dirty="0"/>
          </a:p>
        </p:txBody>
      </p:sp>
      <p:sp>
        <p:nvSpPr>
          <p:cNvPr id="3" name="Subtitle 2"/>
          <p:cNvSpPr>
            <a:spLocks noGrp="1"/>
          </p:cNvSpPr>
          <p:nvPr>
            <p:ph type="subTitle" idx="1"/>
          </p:nvPr>
        </p:nvSpPr>
        <p:spPr>
          <a:xfrm>
            <a:off x="1371600" y="1600200"/>
            <a:ext cx="6400800" cy="4038600"/>
          </a:xfrm>
        </p:spPr>
        <p:txBody>
          <a:bodyPr/>
          <a:lstStyle/>
          <a:p>
            <a:endParaRPr lang="fr-CA" dirty="0"/>
          </a:p>
        </p:txBody>
      </p:sp>
      <p:graphicFrame>
        <p:nvGraphicFramePr>
          <p:cNvPr id="5" name="Table 4"/>
          <p:cNvGraphicFramePr>
            <a:graphicFrameLocks noGrp="1"/>
          </p:cNvGraphicFramePr>
          <p:nvPr/>
        </p:nvGraphicFramePr>
        <p:xfrm>
          <a:off x="838200" y="1447800"/>
          <a:ext cx="7543800" cy="460198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1016828">
                <a:tc>
                  <a:txBody>
                    <a:bodyPr/>
                    <a:lstStyle/>
                    <a:p>
                      <a:r>
                        <a:rPr lang="fr-CA" sz="2400" dirty="0"/>
                        <a:t>Type</a:t>
                      </a:r>
                    </a:p>
                  </a:txBody>
                  <a:tcPr/>
                </a:tc>
                <a:tc>
                  <a:txBody>
                    <a:bodyPr/>
                    <a:lstStyle/>
                    <a:p>
                      <a:r>
                        <a:rPr lang="fr-CA" sz="2400" dirty="0" err="1"/>
                        <a:t>Conducts</a:t>
                      </a:r>
                      <a:r>
                        <a:rPr lang="fr-CA" sz="2400" dirty="0"/>
                        <a:t> </a:t>
                      </a:r>
                      <a:r>
                        <a:rPr lang="fr-CA" sz="2400" dirty="0" err="1"/>
                        <a:t>electricity</a:t>
                      </a:r>
                      <a:r>
                        <a:rPr lang="fr-CA" sz="2400" dirty="0"/>
                        <a:t> </a:t>
                      </a:r>
                      <a:r>
                        <a:rPr lang="fr-CA" sz="2400"/>
                        <a:t>in solution?</a:t>
                      </a:r>
                      <a:endParaRPr lang="fr-CA" sz="2400" dirty="0"/>
                    </a:p>
                  </a:txBody>
                  <a:tcPr/>
                </a:tc>
                <a:tc>
                  <a:txBody>
                    <a:bodyPr/>
                    <a:lstStyle/>
                    <a:p>
                      <a:r>
                        <a:rPr lang="fr-CA" sz="2400" dirty="0" err="1"/>
                        <a:t>Effect</a:t>
                      </a:r>
                      <a:r>
                        <a:rPr lang="fr-CA" sz="2400" dirty="0"/>
                        <a:t> on </a:t>
                      </a:r>
                      <a:r>
                        <a:rPr lang="fr-CA" sz="2400" dirty="0" err="1"/>
                        <a:t>litmus</a:t>
                      </a:r>
                      <a:r>
                        <a:rPr lang="fr-CA" sz="2400" dirty="0"/>
                        <a:t> </a:t>
                      </a:r>
                      <a:r>
                        <a:rPr lang="fr-CA" sz="2400" dirty="0" err="1"/>
                        <a:t>paper</a:t>
                      </a:r>
                      <a:endParaRPr lang="fr-CA" sz="2400" dirty="0"/>
                    </a:p>
                  </a:txBody>
                  <a:tcPr/>
                </a:tc>
                <a:extLst>
                  <a:ext uri="{0D108BD9-81ED-4DB2-BD59-A6C34878D82A}">
                    <a16:rowId xmlns:a16="http://schemas.microsoft.com/office/drawing/2014/main" val="10000"/>
                  </a:ext>
                </a:extLst>
              </a:tr>
              <a:tr h="589114">
                <a:tc>
                  <a:txBody>
                    <a:bodyPr/>
                    <a:lstStyle/>
                    <a:p>
                      <a:r>
                        <a:rPr lang="fr-CA" sz="2400" dirty="0" err="1"/>
                        <a:t>Acid</a:t>
                      </a:r>
                      <a:endParaRPr lang="fr-CA" sz="2400" dirty="0"/>
                    </a:p>
                  </a:txBody>
                  <a:tcPr/>
                </a:tc>
                <a:tc>
                  <a:txBody>
                    <a:bodyPr/>
                    <a:lstStyle/>
                    <a:p>
                      <a:pPr algn="ctr"/>
                      <a:r>
                        <a:rPr lang="fr-CA" sz="2400" dirty="0" err="1"/>
                        <a:t>Yes</a:t>
                      </a:r>
                      <a:endParaRPr lang="fr-CA" sz="2400" dirty="0"/>
                    </a:p>
                  </a:txBody>
                  <a:tcPr/>
                </a:tc>
                <a:tc>
                  <a:txBody>
                    <a:bodyPr/>
                    <a:lstStyle/>
                    <a:p>
                      <a:r>
                        <a:rPr lang="fr-CA" sz="2400" dirty="0"/>
                        <a:t>Blue </a:t>
                      </a:r>
                      <a:r>
                        <a:rPr lang="fr-CA" sz="2400" dirty="0" err="1"/>
                        <a:t>paper</a:t>
                      </a:r>
                      <a:r>
                        <a:rPr lang="fr-CA" sz="2400" dirty="0"/>
                        <a:t> </a:t>
                      </a:r>
                      <a:r>
                        <a:rPr lang="fr-CA" sz="2400" dirty="0" err="1"/>
                        <a:t>will</a:t>
                      </a:r>
                      <a:r>
                        <a:rPr lang="fr-CA" sz="2400" dirty="0"/>
                        <a:t> </a:t>
                      </a:r>
                      <a:r>
                        <a:rPr lang="fr-CA" sz="2400" dirty="0" err="1"/>
                        <a:t>turn</a:t>
                      </a:r>
                      <a:r>
                        <a:rPr lang="fr-CA" sz="2400" dirty="0"/>
                        <a:t> </a:t>
                      </a:r>
                      <a:r>
                        <a:rPr lang="fr-CA" sz="2400" dirty="0" err="1"/>
                        <a:t>red</a:t>
                      </a:r>
                      <a:endParaRPr lang="fr-CA" sz="2400" dirty="0"/>
                    </a:p>
                  </a:txBody>
                  <a:tcPr/>
                </a:tc>
                <a:extLst>
                  <a:ext uri="{0D108BD9-81ED-4DB2-BD59-A6C34878D82A}">
                    <a16:rowId xmlns:a16="http://schemas.microsoft.com/office/drawing/2014/main" val="10001"/>
                  </a:ext>
                </a:extLst>
              </a:tr>
              <a:tr h="589114">
                <a:tc>
                  <a:txBody>
                    <a:bodyPr/>
                    <a:lstStyle/>
                    <a:p>
                      <a:r>
                        <a:rPr lang="fr-CA" sz="2400" dirty="0"/>
                        <a:t>Base</a:t>
                      </a:r>
                    </a:p>
                  </a:txBody>
                  <a:tcPr/>
                </a:tc>
                <a:tc>
                  <a:txBody>
                    <a:bodyPr/>
                    <a:lstStyle/>
                    <a:p>
                      <a:pPr algn="ctr"/>
                      <a:r>
                        <a:rPr lang="fr-CA" sz="2400" dirty="0" err="1"/>
                        <a:t>Yes</a:t>
                      </a:r>
                      <a:endParaRPr lang="fr-CA" sz="2400" dirty="0"/>
                    </a:p>
                  </a:txBody>
                  <a:tcPr/>
                </a:tc>
                <a:tc>
                  <a:txBody>
                    <a:bodyPr/>
                    <a:lstStyle/>
                    <a:p>
                      <a:r>
                        <a:rPr lang="fr-CA" sz="2400" dirty="0" err="1"/>
                        <a:t>Red</a:t>
                      </a:r>
                      <a:r>
                        <a:rPr lang="fr-CA" sz="2400" dirty="0"/>
                        <a:t> </a:t>
                      </a:r>
                      <a:r>
                        <a:rPr lang="fr-CA" sz="2400" dirty="0" err="1"/>
                        <a:t>paper</a:t>
                      </a:r>
                      <a:r>
                        <a:rPr lang="fr-CA" sz="2400" dirty="0"/>
                        <a:t> </a:t>
                      </a:r>
                      <a:r>
                        <a:rPr lang="fr-CA" sz="2400" dirty="0" err="1"/>
                        <a:t>will</a:t>
                      </a:r>
                      <a:r>
                        <a:rPr lang="fr-CA" sz="2400" dirty="0"/>
                        <a:t> </a:t>
                      </a:r>
                      <a:r>
                        <a:rPr lang="fr-CA" sz="2400" dirty="0" err="1"/>
                        <a:t>turn</a:t>
                      </a:r>
                      <a:r>
                        <a:rPr lang="fr-CA" sz="2400" dirty="0"/>
                        <a:t> </a:t>
                      </a:r>
                      <a:r>
                        <a:rPr lang="fr-CA" sz="2400" dirty="0" err="1"/>
                        <a:t>blue</a:t>
                      </a:r>
                      <a:endParaRPr lang="fr-CA" sz="2400" dirty="0"/>
                    </a:p>
                  </a:txBody>
                  <a:tcPr/>
                </a:tc>
                <a:extLst>
                  <a:ext uri="{0D108BD9-81ED-4DB2-BD59-A6C34878D82A}">
                    <a16:rowId xmlns:a16="http://schemas.microsoft.com/office/drawing/2014/main" val="10002"/>
                  </a:ext>
                </a:extLst>
              </a:tr>
              <a:tr h="589114">
                <a:tc>
                  <a:txBody>
                    <a:bodyPr/>
                    <a:lstStyle/>
                    <a:p>
                      <a:r>
                        <a:rPr lang="fr-CA" sz="2400" dirty="0"/>
                        <a:t>Soluble </a:t>
                      </a:r>
                      <a:r>
                        <a:rPr lang="fr-CA" sz="2400" dirty="0" err="1"/>
                        <a:t>molecular</a:t>
                      </a:r>
                      <a:endParaRPr lang="fr-CA" sz="2400" dirty="0"/>
                    </a:p>
                  </a:txBody>
                  <a:tcPr/>
                </a:tc>
                <a:tc>
                  <a:txBody>
                    <a:bodyPr/>
                    <a:lstStyle/>
                    <a:p>
                      <a:pPr algn="ctr"/>
                      <a:r>
                        <a:rPr lang="fr-CA" sz="2400" dirty="0"/>
                        <a:t>No</a:t>
                      </a:r>
                    </a:p>
                  </a:txBody>
                  <a:tcPr/>
                </a:tc>
                <a:tc>
                  <a:txBody>
                    <a:bodyPr/>
                    <a:lstStyle/>
                    <a:p>
                      <a:r>
                        <a:rPr lang="fr-CA" sz="2400" dirty="0"/>
                        <a:t>No </a:t>
                      </a:r>
                      <a:r>
                        <a:rPr lang="fr-CA" sz="2400" dirty="0" err="1"/>
                        <a:t>effect</a:t>
                      </a:r>
                      <a:endParaRPr lang="fr-CA" sz="2400" dirty="0"/>
                    </a:p>
                  </a:txBody>
                  <a:tcPr/>
                </a:tc>
                <a:extLst>
                  <a:ext uri="{0D108BD9-81ED-4DB2-BD59-A6C34878D82A}">
                    <a16:rowId xmlns:a16="http://schemas.microsoft.com/office/drawing/2014/main" val="10003"/>
                  </a:ext>
                </a:extLst>
              </a:tr>
              <a:tr h="589114">
                <a:tc>
                  <a:txBody>
                    <a:bodyPr/>
                    <a:lstStyle/>
                    <a:p>
                      <a:r>
                        <a:rPr lang="fr-CA" sz="2400" dirty="0"/>
                        <a:t>Soluble </a:t>
                      </a:r>
                      <a:r>
                        <a:rPr lang="fr-CA" sz="2400" dirty="0" err="1"/>
                        <a:t>ionic</a:t>
                      </a:r>
                      <a:endParaRPr lang="fr-CA" sz="2400" dirty="0"/>
                    </a:p>
                  </a:txBody>
                  <a:tcPr/>
                </a:tc>
                <a:tc>
                  <a:txBody>
                    <a:bodyPr/>
                    <a:lstStyle/>
                    <a:p>
                      <a:pPr algn="ctr"/>
                      <a:r>
                        <a:rPr lang="fr-CA" sz="2400" dirty="0" err="1"/>
                        <a:t>Yes</a:t>
                      </a:r>
                      <a:endParaRPr lang="fr-CA" sz="2400" dirty="0"/>
                    </a:p>
                  </a:txBody>
                  <a:tcPr/>
                </a:tc>
                <a:tc>
                  <a:txBody>
                    <a:bodyPr/>
                    <a:lstStyle/>
                    <a:p>
                      <a:r>
                        <a:rPr lang="fr-CA" sz="2400" dirty="0"/>
                        <a:t>No </a:t>
                      </a:r>
                      <a:r>
                        <a:rPr lang="fr-CA" sz="2400" dirty="0" err="1"/>
                        <a:t>effect</a:t>
                      </a:r>
                      <a:endParaRPr lang="fr-CA" sz="2400" dirty="0"/>
                    </a:p>
                  </a:txBody>
                  <a:tcPr/>
                </a:tc>
                <a:extLst>
                  <a:ext uri="{0D108BD9-81ED-4DB2-BD59-A6C34878D82A}">
                    <a16:rowId xmlns:a16="http://schemas.microsoft.com/office/drawing/2014/main" val="10004"/>
                  </a:ext>
                </a:extLst>
              </a:tr>
              <a:tr h="589114">
                <a:tc>
                  <a:txBody>
                    <a:bodyPr/>
                    <a:lstStyle/>
                    <a:p>
                      <a:r>
                        <a:rPr lang="fr-CA" sz="2400" dirty="0"/>
                        <a:t>Insoluble </a:t>
                      </a:r>
                      <a:r>
                        <a:rPr lang="fr-CA" sz="2400" dirty="0" err="1"/>
                        <a:t>ionic</a:t>
                      </a:r>
                      <a:endParaRPr lang="fr-CA" sz="2400" dirty="0"/>
                    </a:p>
                  </a:txBody>
                  <a:tcPr/>
                </a:tc>
                <a:tc>
                  <a:txBody>
                    <a:bodyPr/>
                    <a:lstStyle/>
                    <a:p>
                      <a:pPr algn="ctr"/>
                      <a:r>
                        <a:rPr lang="fr-CA" sz="2400" dirty="0"/>
                        <a:t>No</a:t>
                      </a:r>
                    </a:p>
                  </a:txBody>
                  <a:tcPr/>
                </a:tc>
                <a:tc>
                  <a:txBody>
                    <a:bodyPr/>
                    <a:lstStyle/>
                    <a:p>
                      <a:r>
                        <a:rPr lang="fr-CA" sz="2400" dirty="0"/>
                        <a:t>No </a:t>
                      </a:r>
                      <a:r>
                        <a:rPr lang="fr-CA" sz="2400" dirty="0" err="1"/>
                        <a:t>effect</a:t>
                      </a:r>
                      <a:endParaRPr lang="fr-CA" sz="2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solidFill>
                  <a:schemeClr val="tx1"/>
                </a:solidFill>
              </a:rPr>
              <a:t>Classification of </a:t>
            </a:r>
            <a:r>
              <a:rPr lang="fr-CA" dirty="0" err="1">
                <a:solidFill>
                  <a:schemeClr val="tx1"/>
                </a:solidFill>
              </a:rPr>
              <a:t>Matter</a:t>
            </a:r>
            <a:endParaRPr lang="fr-CA" dirty="0">
              <a:solidFill>
                <a:schemeClr val="tx1"/>
              </a:solidFill>
            </a:endParaRPr>
          </a:p>
        </p:txBody>
      </p:sp>
      <p:sp>
        <p:nvSpPr>
          <p:cNvPr id="3" name="Content Placeholder 2"/>
          <p:cNvSpPr>
            <a:spLocks noGrp="1"/>
          </p:cNvSpPr>
          <p:nvPr>
            <p:ph sz="quarter" idx="1"/>
          </p:nvPr>
        </p:nvSpPr>
        <p:spPr>
          <a:xfrm>
            <a:off x="914400" y="4038600"/>
            <a:ext cx="7772400" cy="2057400"/>
          </a:xfrm>
        </p:spPr>
        <p:txBody>
          <a:bodyPr>
            <a:normAutofit/>
          </a:bodyPr>
          <a:lstStyle/>
          <a:p>
            <a:r>
              <a:rPr lang="en-CA" sz="2800" dirty="0"/>
              <a:t>Homogeneous mixtures have the same properties throughout</a:t>
            </a:r>
          </a:p>
          <a:p>
            <a:r>
              <a:rPr lang="en-CA" sz="2800" dirty="0"/>
              <a:t>Heterogeneous mixtures have different properties in small samples</a:t>
            </a:r>
          </a:p>
        </p:txBody>
      </p:sp>
      <p:pic>
        <p:nvPicPr>
          <p:cNvPr id="2050" name="Picture 2"/>
          <p:cNvPicPr>
            <a:picLocks noChangeAspect="1" noChangeArrowheads="1"/>
          </p:cNvPicPr>
          <p:nvPr/>
        </p:nvPicPr>
        <p:blipFill>
          <a:blip r:embed="rId2" cstate="print"/>
          <a:srcRect/>
          <a:stretch>
            <a:fillRect/>
          </a:stretch>
        </p:blipFill>
        <p:spPr bwMode="auto">
          <a:xfrm>
            <a:off x="1524000" y="1219200"/>
            <a:ext cx="6124575" cy="2819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fr-CA" dirty="0"/>
          </a:p>
        </p:txBody>
      </p:sp>
      <p:sp>
        <p:nvSpPr>
          <p:cNvPr id="3" name="Content Placeholder 2"/>
          <p:cNvSpPr>
            <a:spLocks noGrp="1"/>
          </p:cNvSpPr>
          <p:nvPr>
            <p:ph sz="quarter" idx="1"/>
          </p:nvPr>
        </p:nvSpPr>
        <p:spPr>
          <a:xfrm>
            <a:off x="914400" y="914400"/>
            <a:ext cx="7772400" cy="5105400"/>
          </a:xfrm>
        </p:spPr>
        <p:txBody>
          <a:bodyPr>
            <a:normAutofit fontScale="92500" lnSpcReduction="20000"/>
          </a:bodyPr>
          <a:lstStyle/>
          <a:p>
            <a:r>
              <a:rPr lang="en-CA" sz="4000" dirty="0"/>
              <a:t>An </a:t>
            </a:r>
            <a:r>
              <a:rPr lang="en-CA" sz="4000" u="sng" dirty="0"/>
              <a:t>aqueous solution </a:t>
            </a:r>
            <a:r>
              <a:rPr lang="en-CA" sz="4000" dirty="0"/>
              <a:t>is water that contains dissolved substances.  The dissolving medium is the </a:t>
            </a:r>
            <a:r>
              <a:rPr lang="en-CA" sz="4000" u="sng" dirty="0"/>
              <a:t>solvent</a:t>
            </a:r>
            <a:r>
              <a:rPr lang="en-CA" sz="4000" dirty="0"/>
              <a:t> and the dissolved particles are the </a:t>
            </a:r>
            <a:r>
              <a:rPr lang="en-CA" sz="4000" u="sng" dirty="0"/>
              <a:t>solute</a:t>
            </a:r>
            <a:r>
              <a:rPr lang="en-CA" sz="4000" dirty="0"/>
              <a:t>. </a:t>
            </a:r>
            <a:r>
              <a:rPr lang="en-CA" sz="4000" b="1" dirty="0"/>
              <a:t>A solvent dissolves solute.</a:t>
            </a:r>
          </a:p>
          <a:p>
            <a:r>
              <a:rPr lang="en-CA" sz="4000" dirty="0"/>
              <a:t>Solutions can have color to them, but they are clear and transparent.  If a mixture is opaque or translucent (cloudy) then it contains </a:t>
            </a:r>
            <a:r>
              <a:rPr lang="en-CA" sz="4000" dirty="0" err="1"/>
              <a:t>undissolved</a:t>
            </a:r>
            <a:r>
              <a:rPr lang="en-CA" sz="4000" dirty="0"/>
              <a:t> particles and it is considered to be </a:t>
            </a:r>
            <a:r>
              <a:rPr lang="en-CA" sz="4000" dirty="0" err="1"/>
              <a:t>heterogenous</a:t>
            </a:r>
            <a:r>
              <a:rPr lang="en-CA" sz="4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fr-CA" dirty="0" err="1">
                <a:solidFill>
                  <a:schemeClr val="tx1"/>
                </a:solidFill>
              </a:rPr>
              <a:t>Solubility</a:t>
            </a:r>
            <a:endParaRPr lang="fr-CA" dirty="0">
              <a:solidFill>
                <a:schemeClr val="tx1"/>
              </a:solidFill>
            </a:endParaRPr>
          </a:p>
        </p:txBody>
      </p:sp>
      <p:sp>
        <p:nvSpPr>
          <p:cNvPr id="3" name="Content Placeholder 2"/>
          <p:cNvSpPr>
            <a:spLocks noGrp="1"/>
          </p:cNvSpPr>
          <p:nvPr>
            <p:ph sz="quarter" idx="1"/>
          </p:nvPr>
        </p:nvSpPr>
        <p:spPr>
          <a:xfrm>
            <a:off x="914400" y="1066800"/>
            <a:ext cx="7772400" cy="5334000"/>
          </a:xfrm>
        </p:spPr>
        <p:txBody>
          <a:bodyPr>
            <a:noAutofit/>
          </a:bodyPr>
          <a:lstStyle/>
          <a:p>
            <a:r>
              <a:rPr lang="en-CA" sz="2800" dirty="0"/>
              <a:t>The </a:t>
            </a:r>
            <a:r>
              <a:rPr lang="en-CA" sz="2800" u="sng" dirty="0"/>
              <a:t>solubility</a:t>
            </a:r>
            <a:r>
              <a:rPr lang="en-CA" sz="2800" dirty="0"/>
              <a:t> of a substance is the amount of solute that dissolves in a given quantity of solvent.  It is often expressed in grams per 100g of solvent, as a percent or as </a:t>
            </a:r>
            <a:r>
              <a:rPr lang="en-CA" sz="2800" dirty="0" err="1"/>
              <a:t>ppm</a:t>
            </a:r>
            <a:r>
              <a:rPr lang="en-CA" sz="2800" dirty="0"/>
              <a:t>.</a:t>
            </a:r>
          </a:p>
          <a:p>
            <a:r>
              <a:rPr lang="en-CA" sz="2800" dirty="0"/>
              <a:t>A </a:t>
            </a:r>
            <a:r>
              <a:rPr lang="en-CA" sz="2800" u="sng" dirty="0"/>
              <a:t>saturated solution </a:t>
            </a:r>
            <a:r>
              <a:rPr lang="en-CA" sz="2800" dirty="0"/>
              <a:t>contains the maximum amount of solute at a given temperature and pressure.</a:t>
            </a:r>
          </a:p>
          <a:p>
            <a:r>
              <a:rPr lang="en-CA" sz="2800" dirty="0"/>
              <a:t>An </a:t>
            </a:r>
            <a:r>
              <a:rPr lang="en-CA" sz="2800" u="sng" dirty="0"/>
              <a:t>unsaturated solution </a:t>
            </a:r>
            <a:r>
              <a:rPr lang="en-CA" sz="2800" dirty="0"/>
              <a:t>has the capacity to dissolve more solute at a given temperature and pressure.</a:t>
            </a:r>
          </a:p>
          <a:p>
            <a:r>
              <a:rPr lang="en-CA" sz="2800" dirty="0"/>
              <a:t>2 liquids are </a:t>
            </a:r>
            <a:r>
              <a:rPr lang="en-CA" sz="2800" u="sng" dirty="0"/>
              <a:t>miscible </a:t>
            </a:r>
            <a:r>
              <a:rPr lang="en-CA" sz="2800" dirty="0"/>
              <a:t>if they dissolve into each other. (vinegar &amp; water)</a:t>
            </a:r>
          </a:p>
          <a:p>
            <a:r>
              <a:rPr lang="en-CA" sz="2800" dirty="0"/>
              <a:t>2 liquids are </a:t>
            </a:r>
            <a:r>
              <a:rPr lang="en-CA" sz="2800" u="sng" dirty="0"/>
              <a:t>immiscible</a:t>
            </a:r>
            <a:r>
              <a:rPr lang="en-CA" sz="2800" dirty="0"/>
              <a:t> if they do not dissolve into each other. (oil &amp; water)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1"/>
                </a:solidFill>
              </a:rPr>
              <a:t>Conductivity of solutions</a:t>
            </a:r>
          </a:p>
        </p:txBody>
      </p:sp>
      <p:sp>
        <p:nvSpPr>
          <p:cNvPr id="3" name="Content Placeholder 2"/>
          <p:cNvSpPr>
            <a:spLocks noGrp="1"/>
          </p:cNvSpPr>
          <p:nvPr>
            <p:ph sz="quarter" idx="1"/>
          </p:nvPr>
        </p:nvSpPr>
        <p:spPr/>
        <p:txBody>
          <a:bodyPr>
            <a:normAutofit fontScale="55000" lnSpcReduction="20000"/>
          </a:bodyPr>
          <a:lstStyle/>
          <a:p>
            <a:r>
              <a:rPr lang="en-CA" sz="6400" u="sng" dirty="0"/>
              <a:t>Electrolytes</a:t>
            </a:r>
            <a:r>
              <a:rPr lang="en-CA" sz="6400" dirty="0"/>
              <a:t> are compounds that when in an aqueous solution they conduct electricity.  Non-electrolytes do not conduct electricity in solution.</a:t>
            </a:r>
          </a:p>
          <a:p>
            <a:r>
              <a:rPr lang="en-CA" sz="6400" dirty="0"/>
              <a:t>Electrolytes disperse charged particles throughout the solution .</a:t>
            </a:r>
          </a:p>
          <a:p>
            <a:r>
              <a:rPr lang="en-CA" sz="6400" u="sng" dirty="0"/>
              <a:t>Non-electrolytes </a:t>
            </a:r>
            <a:r>
              <a:rPr lang="en-CA" sz="6400" dirty="0"/>
              <a:t>disperse electrically neutral particles throughout the solution.</a:t>
            </a:r>
          </a:p>
          <a:p>
            <a:endParaRPr lang="en-CA" sz="4000" dirty="0"/>
          </a:p>
          <a:p>
            <a:pPr>
              <a:buNone/>
            </a:pPr>
            <a:r>
              <a:rPr lang="en-CA" sz="40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solidFill>
                  <a:schemeClr val="tx1"/>
                </a:solidFill>
              </a:rPr>
              <a:t>Ionization</a:t>
            </a:r>
            <a:r>
              <a:rPr lang="fr-CA" dirty="0">
                <a:solidFill>
                  <a:schemeClr val="tx1"/>
                </a:solidFill>
              </a:rPr>
              <a:t> </a:t>
            </a:r>
            <a:r>
              <a:rPr lang="fr-CA" dirty="0" err="1">
                <a:solidFill>
                  <a:schemeClr val="tx1"/>
                </a:solidFill>
              </a:rPr>
              <a:t>reactions</a:t>
            </a:r>
            <a:endParaRPr lang="fr-CA" dirty="0">
              <a:solidFill>
                <a:schemeClr val="tx1"/>
              </a:solidFill>
            </a:endParaRPr>
          </a:p>
        </p:txBody>
      </p:sp>
      <p:sp>
        <p:nvSpPr>
          <p:cNvPr id="3" name="Content Placeholder 2"/>
          <p:cNvSpPr>
            <a:spLocks noGrp="1"/>
          </p:cNvSpPr>
          <p:nvPr>
            <p:ph sz="quarter" idx="1"/>
          </p:nvPr>
        </p:nvSpPr>
        <p:spPr>
          <a:xfrm>
            <a:off x="914400" y="1447800"/>
            <a:ext cx="7772400" cy="5029200"/>
          </a:xfrm>
        </p:spPr>
        <p:txBody>
          <a:bodyPr>
            <a:normAutofit lnSpcReduction="10000"/>
          </a:bodyPr>
          <a:lstStyle/>
          <a:p>
            <a:r>
              <a:rPr lang="en-CA" sz="4000" u="sng" dirty="0"/>
              <a:t>Dissociation</a:t>
            </a:r>
            <a:r>
              <a:rPr lang="en-CA" sz="4000" dirty="0"/>
              <a:t> or </a:t>
            </a:r>
            <a:r>
              <a:rPr lang="en-CA" sz="4000" u="sng" dirty="0"/>
              <a:t>ionization</a:t>
            </a:r>
            <a:r>
              <a:rPr lang="en-CA" sz="4000" dirty="0"/>
              <a:t> is the </a:t>
            </a:r>
            <a:r>
              <a:rPr lang="en-CA" sz="4000" dirty="0" err="1"/>
              <a:t>seperation</a:t>
            </a:r>
            <a:r>
              <a:rPr lang="en-CA" sz="4000" dirty="0"/>
              <a:t> of ions that occurs when a compound is dissolved in water.  It will create a conductive solution.</a:t>
            </a:r>
          </a:p>
          <a:p>
            <a:pPr>
              <a:buNone/>
            </a:pPr>
            <a:r>
              <a:rPr lang="en-CA" sz="4000" dirty="0"/>
              <a:t>Example 1: salt water </a:t>
            </a:r>
            <a:r>
              <a:rPr lang="en-CA" sz="4000" dirty="0" err="1"/>
              <a:t>NaCl</a:t>
            </a:r>
            <a:r>
              <a:rPr lang="en-CA" sz="4000" baseline="-25000" dirty="0"/>
              <a:t>(</a:t>
            </a:r>
            <a:r>
              <a:rPr lang="en-CA" sz="4000" baseline="-25000" dirty="0" err="1"/>
              <a:t>aq</a:t>
            </a:r>
            <a:r>
              <a:rPr lang="en-CA" sz="4000" baseline="-25000" dirty="0"/>
              <a:t>)</a:t>
            </a:r>
          </a:p>
          <a:p>
            <a:pPr>
              <a:buNone/>
            </a:pPr>
            <a:r>
              <a:rPr lang="en-CA" sz="4000" dirty="0"/>
              <a:t>H</a:t>
            </a:r>
            <a:r>
              <a:rPr lang="en-CA" sz="4000" baseline="-25000" dirty="0"/>
              <a:t>2</a:t>
            </a:r>
            <a:r>
              <a:rPr lang="en-CA" sz="4000" dirty="0"/>
              <a:t>O is the solvent, </a:t>
            </a:r>
            <a:r>
              <a:rPr lang="en-CA" sz="4000" dirty="0" err="1"/>
              <a:t>NaCl</a:t>
            </a:r>
            <a:r>
              <a:rPr lang="en-CA" sz="4000" dirty="0"/>
              <a:t> is the solute and an electrolyte. </a:t>
            </a:r>
          </a:p>
          <a:p>
            <a:pPr>
              <a:buNone/>
            </a:pPr>
            <a:r>
              <a:rPr lang="en-CA" sz="4000" dirty="0" err="1"/>
              <a:t>NaCl</a:t>
            </a:r>
            <a:r>
              <a:rPr lang="en-CA" sz="4000" baseline="-25000" dirty="0"/>
              <a:t>(s)</a:t>
            </a:r>
            <a:r>
              <a:rPr lang="en-CA" sz="4000" dirty="0"/>
              <a:t> </a:t>
            </a:r>
            <a:r>
              <a:rPr lang="en-CA" sz="4000" dirty="0">
                <a:sym typeface="Wingdings" pitchFamily="2" charset="2"/>
              </a:rPr>
              <a:t> </a:t>
            </a:r>
            <a:r>
              <a:rPr lang="en-CA" sz="4000" dirty="0"/>
              <a:t>Na</a:t>
            </a:r>
            <a:r>
              <a:rPr lang="en-CA" sz="4000" baseline="30000" dirty="0"/>
              <a:t>1+</a:t>
            </a:r>
            <a:r>
              <a:rPr lang="en-CA" sz="4000" baseline="-25000" dirty="0"/>
              <a:t>(</a:t>
            </a:r>
            <a:r>
              <a:rPr lang="en-CA" sz="4000" baseline="-25000" dirty="0" err="1"/>
              <a:t>aq</a:t>
            </a:r>
            <a:r>
              <a:rPr lang="en-CA" sz="4000" baseline="-25000" dirty="0"/>
              <a:t>) </a:t>
            </a:r>
            <a:r>
              <a:rPr lang="en-CA" sz="4000" dirty="0"/>
              <a:t>+  Cl</a:t>
            </a:r>
            <a:r>
              <a:rPr lang="en-CA" sz="4000" baseline="30000" dirty="0"/>
              <a:t>1-</a:t>
            </a:r>
            <a:r>
              <a:rPr lang="en-CA" sz="4000" baseline="-25000" dirty="0"/>
              <a:t>(</a:t>
            </a:r>
            <a:r>
              <a:rPr lang="en-CA" sz="4000" baseline="-25000" dirty="0" err="1"/>
              <a:t>aq</a:t>
            </a:r>
            <a:r>
              <a:rPr lang="en-CA" sz="4000" baseline="-25000" dirty="0"/>
              <a:t>)</a:t>
            </a:r>
            <a:endParaRPr lang="en-CA"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sz="quarter" idx="1"/>
          </p:nvPr>
        </p:nvSpPr>
        <p:spPr/>
        <p:txBody>
          <a:bodyPr>
            <a:normAutofit/>
          </a:bodyPr>
          <a:lstStyle/>
          <a:p>
            <a:r>
              <a:rPr lang="en-CA" sz="4000" dirty="0"/>
              <a:t>In this reaction solid </a:t>
            </a:r>
            <a:r>
              <a:rPr lang="en-CA" sz="4000" dirty="0" err="1"/>
              <a:t>NaCl</a:t>
            </a:r>
            <a:r>
              <a:rPr lang="en-CA" sz="4000" dirty="0"/>
              <a:t> is placed in water.  It is an ionic compound, therefore made up of ions.  The Na</a:t>
            </a:r>
            <a:r>
              <a:rPr lang="en-CA" sz="4000" baseline="30000" dirty="0"/>
              <a:t>1+</a:t>
            </a:r>
            <a:r>
              <a:rPr lang="en-CA" sz="4000" dirty="0"/>
              <a:t> breaks away from the Cl</a:t>
            </a:r>
            <a:r>
              <a:rPr lang="en-CA" sz="4000" baseline="30000" dirty="0"/>
              <a:t>1- </a:t>
            </a:r>
            <a:r>
              <a:rPr lang="en-CA" sz="4000" dirty="0"/>
              <a:t>.  These charged ions is what causes the solution to be conductive.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fr-CA" dirty="0"/>
          </a:p>
        </p:txBody>
      </p:sp>
      <p:sp>
        <p:nvSpPr>
          <p:cNvPr id="3" name="Content Placeholder 2"/>
          <p:cNvSpPr>
            <a:spLocks noGrp="1"/>
          </p:cNvSpPr>
          <p:nvPr>
            <p:ph sz="quarter" idx="1"/>
          </p:nvPr>
        </p:nvSpPr>
        <p:spPr/>
        <p:txBody>
          <a:bodyPr>
            <a:normAutofit fontScale="92500" lnSpcReduction="20000"/>
          </a:bodyPr>
          <a:lstStyle/>
          <a:p>
            <a:pPr>
              <a:buNone/>
            </a:pPr>
            <a:r>
              <a:rPr lang="fr-CA" sz="4000" dirty="0" err="1"/>
              <a:t>Example</a:t>
            </a:r>
            <a:r>
              <a:rPr lang="fr-CA" sz="4000" dirty="0"/>
              <a:t> 2:  </a:t>
            </a:r>
            <a:r>
              <a:rPr lang="fr-CA" sz="4000" dirty="0" err="1"/>
              <a:t>sugar</a:t>
            </a:r>
            <a:r>
              <a:rPr lang="fr-CA" sz="4000" dirty="0"/>
              <a:t> water </a:t>
            </a:r>
            <a:r>
              <a:rPr lang="en-US" sz="4000" dirty="0"/>
              <a:t>C</a:t>
            </a:r>
            <a:r>
              <a:rPr lang="en-US" sz="4000" baseline="-25000" dirty="0"/>
              <a:t>12</a:t>
            </a:r>
            <a:r>
              <a:rPr lang="en-US" sz="4000" dirty="0"/>
              <a:t>H</a:t>
            </a:r>
            <a:r>
              <a:rPr lang="en-US" sz="4000" baseline="-25000" dirty="0"/>
              <a:t>22</a:t>
            </a:r>
            <a:r>
              <a:rPr lang="en-US" sz="4000" dirty="0"/>
              <a:t>O</a:t>
            </a:r>
            <a:r>
              <a:rPr lang="en-US" sz="4000" baseline="-25000" dirty="0"/>
              <a:t>11(</a:t>
            </a:r>
            <a:r>
              <a:rPr lang="en-US" sz="4000" baseline="-25000" dirty="0" err="1"/>
              <a:t>aq</a:t>
            </a:r>
            <a:r>
              <a:rPr lang="en-US" sz="4000" baseline="-25000" dirty="0"/>
              <a:t>)</a:t>
            </a:r>
            <a:endParaRPr lang="en-US" sz="4000" dirty="0"/>
          </a:p>
          <a:p>
            <a:pPr>
              <a:buNone/>
            </a:pPr>
            <a:r>
              <a:rPr lang="en-CA" sz="4000" dirty="0"/>
              <a:t>H</a:t>
            </a:r>
            <a:r>
              <a:rPr lang="en-CA" sz="4000" baseline="-25000" dirty="0"/>
              <a:t>2</a:t>
            </a:r>
            <a:r>
              <a:rPr lang="en-CA" sz="4000" dirty="0"/>
              <a:t>O is the solvent, </a:t>
            </a:r>
            <a:r>
              <a:rPr lang="en-US" sz="4000" dirty="0"/>
              <a:t>C</a:t>
            </a:r>
            <a:r>
              <a:rPr lang="en-US" sz="4000" baseline="-25000" dirty="0"/>
              <a:t>12</a:t>
            </a:r>
            <a:r>
              <a:rPr lang="en-US" sz="4000" dirty="0"/>
              <a:t>H</a:t>
            </a:r>
            <a:r>
              <a:rPr lang="en-US" sz="4000" baseline="-25000" dirty="0"/>
              <a:t>22</a:t>
            </a:r>
            <a:r>
              <a:rPr lang="en-US" sz="4000" dirty="0"/>
              <a:t>O</a:t>
            </a:r>
            <a:r>
              <a:rPr lang="en-US" sz="4000" baseline="-25000" dirty="0"/>
              <a:t>11 </a:t>
            </a:r>
            <a:r>
              <a:rPr lang="en-CA" sz="4000" dirty="0"/>
              <a:t>is the solute and a non-electrolyte. </a:t>
            </a:r>
          </a:p>
          <a:p>
            <a:pPr>
              <a:buNone/>
            </a:pPr>
            <a:r>
              <a:rPr lang="en-US" sz="4000" dirty="0"/>
              <a:t>C</a:t>
            </a:r>
            <a:r>
              <a:rPr lang="en-US" sz="4000" baseline="-25000" dirty="0"/>
              <a:t>12</a:t>
            </a:r>
            <a:r>
              <a:rPr lang="en-US" sz="4000" dirty="0"/>
              <a:t>H</a:t>
            </a:r>
            <a:r>
              <a:rPr lang="en-US" sz="4000" baseline="-25000" dirty="0"/>
              <a:t>22</a:t>
            </a:r>
            <a:r>
              <a:rPr lang="en-US" sz="4000" dirty="0"/>
              <a:t>O</a:t>
            </a:r>
            <a:r>
              <a:rPr lang="en-US" sz="4000" baseline="-25000" dirty="0"/>
              <a:t>11(s) </a:t>
            </a:r>
            <a:r>
              <a:rPr lang="en-US" sz="4000" dirty="0">
                <a:sym typeface="Wingdings"/>
              </a:rPr>
              <a:t></a:t>
            </a:r>
            <a:r>
              <a:rPr lang="en-US" sz="4000" dirty="0"/>
              <a:t> C</a:t>
            </a:r>
            <a:r>
              <a:rPr lang="en-US" sz="4000" baseline="-25000" dirty="0"/>
              <a:t>12</a:t>
            </a:r>
            <a:r>
              <a:rPr lang="en-US" sz="4000" dirty="0"/>
              <a:t>H</a:t>
            </a:r>
            <a:r>
              <a:rPr lang="en-US" sz="4000" baseline="-25000" dirty="0"/>
              <a:t>22</a:t>
            </a:r>
            <a:r>
              <a:rPr lang="en-US" sz="4000" dirty="0"/>
              <a:t>O</a:t>
            </a:r>
            <a:r>
              <a:rPr lang="en-US" sz="4000" baseline="-25000" dirty="0"/>
              <a:t>11(</a:t>
            </a:r>
            <a:r>
              <a:rPr lang="en-US" sz="4000" baseline="-25000" dirty="0" err="1"/>
              <a:t>aq</a:t>
            </a:r>
            <a:r>
              <a:rPr lang="en-US" sz="4000" baseline="-25000" dirty="0"/>
              <a:t>)</a:t>
            </a:r>
            <a:endParaRPr lang="en-US" sz="4000" dirty="0"/>
          </a:p>
          <a:p>
            <a:r>
              <a:rPr lang="en-CA" sz="4000" dirty="0"/>
              <a:t>In this reaction, because sugar is molecular it has no charged ions.  It will not ionize and the solution will not conduct electricity.  The chemical remains intact even though it is dissolved.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fr-CA" sz="2800" dirty="0" err="1">
                <a:solidFill>
                  <a:schemeClr val="tx1"/>
                </a:solidFill>
              </a:rPr>
              <a:t>What</a:t>
            </a:r>
            <a:r>
              <a:rPr lang="fr-CA" sz="2800" dirty="0">
                <a:solidFill>
                  <a:schemeClr val="tx1"/>
                </a:solidFill>
              </a:rPr>
              <a:t> </a:t>
            </a:r>
            <a:r>
              <a:rPr lang="fr-CA" sz="2800" dirty="0" err="1">
                <a:solidFill>
                  <a:schemeClr val="tx1"/>
                </a:solidFill>
              </a:rPr>
              <a:t>ionizes</a:t>
            </a:r>
            <a:r>
              <a:rPr lang="fr-CA" sz="2800" dirty="0">
                <a:solidFill>
                  <a:schemeClr val="tx1"/>
                </a:solidFill>
              </a:rPr>
              <a:t>?</a:t>
            </a:r>
          </a:p>
        </p:txBody>
      </p:sp>
      <p:sp>
        <p:nvSpPr>
          <p:cNvPr id="3" name="Content Placeholder 2"/>
          <p:cNvSpPr>
            <a:spLocks noGrp="1"/>
          </p:cNvSpPr>
          <p:nvPr>
            <p:ph sz="quarter" idx="1"/>
          </p:nvPr>
        </p:nvSpPr>
        <p:spPr/>
        <p:txBody>
          <a:bodyPr/>
          <a:lstStyle/>
          <a:p>
            <a:pPr>
              <a:buNone/>
            </a:pPr>
            <a:endParaRPr lang="en-CA" sz="3600" dirty="0"/>
          </a:p>
          <a:p>
            <a:pPr>
              <a:buNone/>
            </a:pPr>
            <a:endParaRPr lang="fr-CA" dirty="0"/>
          </a:p>
        </p:txBody>
      </p:sp>
      <p:graphicFrame>
        <p:nvGraphicFramePr>
          <p:cNvPr id="4" name="Table 3"/>
          <p:cNvGraphicFramePr>
            <a:graphicFrameLocks noGrp="1"/>
          </p:cNvGraphicFramePr>
          <p:nvPr/>
        </p:nvGraphicFramePr>
        <p:xfrm>
          <a:off x="304800" y="838200"/>
          <a:ext cx="8534400" cy="5638802"/>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tblGrid>
              <a:tr h="592990">
                <a:tc>
                  <a:txBody>
                    <a:bodyPr/>
                    <a:lstStyle/>
                    <a:p>
                      <a:r>
                        <a:rPr lang="fr-CA" dirty="0"/>
                        <a:t>Type of compound</a:t>
                      </a:r>
                    </a:p>
                  </a:txBody>
                  <a:tcPr/>
                </a:tc>
                <a:tc>
                  <a:txBody>
                    <a:bodyPr/>
                    <a:lstStyle/>
                    <a:p>
                      <a:r>
                        <a:rPr lang="fr-CA" dirty="0"/>
                        <a:t>Will </a:t>
                      </a:r>
                      <a:r>
                        <a:rPr lang="fr-CA" dirty="0" err="1"/>
                        <a:t>it</a:t>
                      </a:r>
                      <a:r>
                        <a:rPr lang="fr-CA" dirty="0"/>
                        <a:t> </a:t>
                      </a:r>
                      <a:r>
                        <a:rPr lang="fr-CA" dirty="0" err="1"/>
                        <a:t>ionize</a:t>
                      </a:r>
                      <a:r>
                        <a:rPr lang="fr-CA" dirty="0"/>
                        <a:t> or </a:t>
                      </a:r>
                      <a:r>
                        <a:rPr lang="fr-CA" dirty="0" err="1"/>
                        <a:t>conduct</a:t>
                      </a:r>
                      <a:r>
                        <a:rPr lang="fr-CA" dirty="0"/>
                        <a:t>?</a:t>
                      </a:r>
                    </a:p>
                  </a:txBody>
                  <a:tcPr/>
                </a:tc>
                <a:tc>
                  <a:txBody>
                    <a:bodyPr/>
                    <a:lstStyle/>
                    <a:p>
                      <a:r>
                        <a:rPr lang="fr-CA" dirty="0" err="1"/>
                        <a:t>What</a:t>
                      </a:r>
                      <a:r>
                        <a:rPr lang="fr-CA" dirty="0"/>
                        <a:t> </a:t>
                      </a:r>
                      <a:r>
                        <a:rPr lang="fr-CA" dirty="0" err="1"/>
                        <a:t>happens</a:t>
                      </a:r>
                      <a:r>
                        <a:rPr lang="fr-CA" dirty="0"/>
                        <a:t>?</a:t>
                      </a:r>
                    </a:p>
                  </a:txBody>
                  <a:tcPr/>
                </a:tc>
                <a:extLst>
                  <a:ext uri="{0D108BD9-81ED-4DB2-BD59-A6C34878D82A}">
                    <a16:rowId xmlns:a16="http://schemas.microsoft.com/office/drawing/2014/main" val="10000"/>
                  </a:ext>
                </a:extLst>
              </a:tr>
              <a:tr h="679244">
                <a:tc>
                  <a:txBody>
                    <a:bodyPr/>
                    <a:lstStyle/>
                    <a:p>
                      <a:r>
                        <a:rPr lang="en-CA" noProof="0"/>
                        <a:t>Soluble</a:t>
                      </a:r>
                      <a:r>
                        <a:rPr lang="en-CA" baseline="0" noProof="0"/>
                        <a:t> ionic</a:t>
                      </a:r>
                      <a:endParaRPr lang="en-CA" noProof="0"/>
                    </a:p>
                  </a:txBody>
                  <a:tcPr/>
                </a:tc>
                <a:tc>
                  <a:txBody>
                    <a:bodyPr/>
                    <a:lstStyle/>
                    <a:p>
                      <a:pPr algn="ctr"/>
                      <a:r>
                        <a:rPr lang="en-CA" noProof="0"/>
                        <a:t>yes</a:t>
                      </a:r>
                    </a:p>
                  </a:txBody>
                  <a:tcPr/>
                </a:tc>
                <a:tc>
                  <a:txBody>
                    <a:bodyPr/>
                    <a:lstStyle/>
                    <a:p>
                      <a:r>
                        <a:rPr lang="en-CA" noProof="0" dirty="0"/>
                        <a:t>Substance</a:t>
                      </a:r>
                      <a:r>
                        <a:rPr lang="en-CA" baseline="0" noProof="0" dirty="0"/>
                        <a:t> becomes aqueous and breaks up into ions.</a:t>
                      </a:r>
                      <a:endParaRPr lang="en-CA" noProof="0" dirty="0"/>
                    </a:p>
                  </a:txBody>
                  <a:tcPr/>
                </a:tc>
                <a:extLst>
                  <a:ext uri="{0D108BD9-81ED-4DB2-BD59-A6C34878D82A}">
                    <a16:rowId xmlns:a16="http://schemas.microsoft.com/office/drawing/2014/main" val="10001"/>
                  </a:ext>
                </a:extLst>
              </a:tr>
              <a:tr h="679244">
                <a:tc>
                  <a:txBody>
                    <a:bodyPr/>
                    <a:lstStyle/>
                    <a:p>
                      <a:r>
                        <a:rPr lang="en-CA" noProof="0"/>
                        <a:t>Insoluble ionc</a:t>
                      </a:r>
                    </a:p>
                  </a:txBody>
                  <a:tcPr/>
                </a:tc>
                <a:tc>
                  <a:txBody>
                    <a:bodyPr/>
                    <a:lstStyle/>
                    <a:p>
                      <a:pPr algn="ctr"/>
                      <a:r>
                        <a:rPr lang="en-CA" noProof="0"/>
                        <a:t>no</a:t>
                      </a:r>
                    </a:p>
                  </a:txBody>
                  <a:tcPr/>
                </a:tc>
                <a:tc>
                  <a:txBody>
                    <a:bodyPr/>
                    <a:lstStyle/>
                    <a:p>
                      <a:r>
                        <a:rPr lang="en-CA" noProof="0"/>
                        <a:t>Substance remains a solid </a:t>
                      </a:r>
                      <a:r>
                        <a:rPr lang="en-CA" baseline="0" noProof="0"/>
                        <a:t> and will not break up into ions</a:t>
                      </a:r>
                      <a:endParaRPr lang="en-CA" noProof="0"/>
                    </a:p>
                  </a:txBody>
                  <a:tcPr/>
                </a:tc>
                <a:extLst>
                  <a:ext uri="{0D108BD9-81ED-4DB2-BD59-A6C34878D82A}">
                    <a16:rowId xmlns:a16="http://schemas.microsoft.com/office/drawing/2014/main" val="10002"/>
                  </a:ext>
                </a:extLst>
              </a:tr>
              <a:tr h="679244">
                <a:tc>
                  <a:txBody>
                    <a:bodyPr/>
                    <a:lstStyle/>
                    <a:p>
                      <a:r>
                        <a:rPr lang="en-CA" noProof="0"/>
                        <a:t>Soluble</a:t>
                      </a:r>
                      <a:r>
                        <a:rPr lang="en-CA" baseline="0" noProof="0"/>
                        <a:t> molecular</a:t>
                      </a:r>
                      <a:endParaRPr lang="en-CA" noProof="0"/>
                    </a:p>
                  </a:txBody>
                  <a:tcPr/>
                </a:tc>
                <a:tc>
                  <a:txBody>
                    <a:bodyPr/>
                    <a:lstStyle/>
                    <a:p>
                      <a:pPr algn="ctr"/>
                      <a:r>
                        <a:rPr lang="en-CA" noProof="0"/>
                        <a:t>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noProof="0" dirty="0"/>
                        <a:t>Substance</a:t>
                      </a:r>
                      <a:r>
                        <a:rPr lang="en-CA" baseline="0" noProof="0" dirty="0"/>
                        <a:t> becomes aqueous and remains intact.</a:t>
                      </a:r>
                      <a:endParaRPr lang="en-CA" noProof="0" dirty="0"/>
                    </a:p>
                  </a:txBody>
                  <a:tcPr/>
                </a:tc>
                <a:extLst>
                  <a:ext uri="{0D108BD9-81ED-4DB2-BD59-A6C34878D82A}">
                    <a16:rowId xmlns:a16="http://schemas.microsoft.com/office/drawing/2014/main" val="10003"/>
                  </a:ext>
                </a:extLst>
              </a:tr>
              <a:tr h="679244">
                <a:tc>
                  <a:txBody>
                    <a:bodyPr/>
                    <a:lstStyle/>
                    <a:p>
                      <a:r>
                        <a:rPr lang="en-CA" noProof="0"/>
                        <a:t>Insoluble molecular</a:t>
                      </a:r>
                    </a:p>
                  </a:txBody>
                  <a:tcPr/>
                </a:tc>
                <a:tc>
                  <a:txBody>
                    <a:bodyPr/>
                    <a:lstStyle/>
                    <a:p>
                      <a:pPr algn="ctr"/>
                      <a:r>
                        <a:rPr lang="en-CA" noProof="0"/>
                        <a:t>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noProof="0"/>
                        <a:t>Substance remains a solid </a:t>
                      </a:r>
                      <a:r>
                        <a:rPr lang="en-CA" baseline="0" noProof="0"/>
                        <a:t> and will remain intact.</a:t>
                      </a:r>
                      <a:endParaRPr lang="en-CA" noProof="0"/>
                    </a:p>
                  </a:txBody>
                  <a:tcPr/>
                </a:tc>
                <a:extLst>
                  <a:ext uri="{0D108BD9-81ED-4DB2-BD59-A6C34878D82A}">
                    <a16:rowId xmlns:a16="http://schemas.microsoft.com/office/drawing/2014/main" val="10004"/>
                  </a:ext>
                </a:extLst>
              </a:tr>
              <a:tr h="679244">
                <a:tc>
                  <a:txBody>
                    <a:bodyPr/>
                    <a:lstStyle/>
                    <a:p>
                      <a:r>
                        <a:rPr lang="en-CA" noProof="0"/>
                        <a:t>Base</a:t>
                      </a:r>
                    </a:p>
                  </a:txBody>
                  <a:tcPr/>
                </a:tc>
                <a:tc>
                  <a:txBody>
                    <a:bodyPr/>
                    <a:lstStyle/>
                    <a:p>
                      <a:pPr algn="ctr"/>
                      <a:r>
                        <a:rPr lang="en-CA" noProof="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noProof="0"/>
                        <a:t>Substance</a:t>
                      </a:r>
                      <a:r>
                        <a:rPr lang="en-CA" baseline="0" noProof="0"/>
                        <a:t> becomes aqueous and breaks up into ions.</a:t>
                      </a:r>
                    </a:p>
                  </a:txBody>
                  <a:tcPr/>
                </a:tc>
                <a:extLst>
                  <a:ext uri="{0D108BD9-81ED-4DB2-BD59-A6C34878D82A}">
                    <a16:rowId xmlns:a16="http://schemas.microsoft.com/office/drawing/2014/main" val="10005"/>
                  </a:ext>
                </a:extLst>
              </a:tr>
              <a:tr h="679244">
                <a:tc>
                  <a:txBody>
                    <a:bodyPr/>
                    <a:lstStyle/>
                    <a:p>
                      <a:r>
                        <a:rPr lang="en-CA" noProof="0"/>
                        <a:t>Weak acid</a:t>
                      </a:r>
                    </a:p>
                  </a:txBody>
                  <a:tcPr/>
                </a:tc>
                <a:tc>
                  <a:txBody>
                    <a:bodyPr/>
                    <a:lstStyle/>
                    <a:p>
                      <a:pPr algn="ctr"/>
                      <a:r>
                        <a:rPr lang="en-CA" noProof="0"/>
                        <a:t>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noProof="0" dirty="0"/>
                        <a:t>Substance</a:t>
                      </a:r>
                      <a:r>
                        <a:rPr lang="en-CA" baseline="0" noProof="0" dirty="0"/>
                        <a:t> becomes aqueous and remains intact.</a:t>
                      </a:r>
                      <a:endParaRPr lang="en-CA" noProof="0" dirty="0"/>
                    </a:p>
                  </a:txBody>
                  <a:tcPr/>
                </a:tc>
                <a:extLst>
                  <a:ext uri="{0D108BD9-81ED-4DB2-BD59-A6C34878D82A}">
                    <a16:rowId xmlns:a16="http://schemas.microsoft.com/office/drawing/2014/main" val="10006"/>
                  </a:ext>
                </a:extLst>
              </a:tr>
              <a:tr h="970348">
                <a:tc>
                  <a:txBody>
                    <a:bodyPr/>
                    <a:lstStyle/>
                    <a:p>
                      <a:r>
                        <a:rPr lang="en-CA" noProof="0" dirty="0"/>
                        <a:t>Strong acid</a:t>
                      </a:r>
                    </a:p>
                  </a:txBody>
                  <a:tcPr/>
                </a:tc>
                <a:tc>
                  <a:txBody>
                    <a:bodyPr/>
                    <a:lstStyle/>
                    <a:p>
                      <a:pPr algn="ctr"/>
                      <a:r>
                        <a:rPr lang="en-CA" noProof="0" dirty="0"/>
                        <a:t>yes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noProof="0" dirty="0"/>
                        <a:t>Substance</a:t>
                      </a:r>
                      <a:r>
                        <a:rPr lang="en-CA" baseline="0" noProof="0" dirty="0"/>
                        <a:t> becomes aqueous and breaks up into ions.</a:t>
                      </a:r>
                      <a:endParaRPr lang="en-CA" noProof="0" dirty="0"/>
                    </a:p>
                    <a:p>
                      <a:pPr marL="0" marR="0" indent="0" algn="l" defTabSz="914400" rtl="0" eaLnBrk="1" fontAlgn="auto" latinLnBrk="0" hangingPunct="1">
                        <a:lnSpc>
                          <a:spcPct val="100000"/>
                        </a:lnSpc>
                        <a:spcBef>
                          <a:spcPts val="0"/>
                        </a:spcBef>
                        <a:spcAft>
                          <a:spcPts val="0"/>
                        </a:spcAft>
                        <a:buClrTx/>
                        <a:buSzTx/>
                        <a:buFontTx/>
                        <a:buNone/>
                        <a:tabLst/>
                        <a:defRPr/>
                      </a:pPr>
                      <a:endParaRPr lang="en-CA" noProof="0"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270</TotalTime>
  <Words>544</Words>
  <Application>Microsoft Office PowerPoint</Application>
  <PresentationFormat>On-screen Show (4:3)</PresentationFormat>
  <Paragraphs>73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Franklin Gothic Book</vt:lpstr>
      <vt:lpstr>Perpetua</vt:lpstr>
      <vt:lpstr>Wingdings 2</vt:lpstr>
      <vt:lpstr>Equity</vt:lpstr>
      <vt:lpstr>Chemical Solutions</vt:lpstr>
      <vt:lpstr>Classification of Matter</vt:lpstr>
      <vt:lpstr>PowerPoint Presentation</vt:lpstr>
      <vt:lpstr>Solubility</vt:lpstr>
      <vt:lpstr>Conductivity of solutions</vt:lpstr>
      <vt:lpstr>Ionization reactions</vt:lpstr>
      <vt:lpstr>PowerPoint Presentation</vt:lpstr>
      <vt:lpstr>PowerPoint Presentation</vt:lpstr>
      <vt:lpstr>What ionizes?</vt:lpstr>
      <vt:lpstr>Solution Properties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Solutions</dc:title>
  <dc:creator>dawn.beckingham</dc:creator>
  <cp:lastModifiedBy>Beckingham, Dawn (ASD-N)</cp:lastModifiedBy>
  <cp:revision>25</cp:revision>
  <dcterms:created xsi:type="dcterms:W3CDTF">2011-03-31T09:15:58Z</dcterms:created>
  <dcterms:modified xsi:type="dcterms:W3CDTF">2020-05-04T00:43:08Z</dcterms:modified>
</cp:coreProperties>
</file>