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72" r:id="rId2"/>
    <p:sldId id="263" r:id="rId3"/>
    <p:sldId id="256" r:id="rId4"/>
    <p:sldId id="271" r:id="rId5"/>
    <p:sldId id="257" r:id="rId6"/>
    <p:sldId id="258" r:id="rId7"/>
    <p:sldId id="259" r:id="rId8"/>
    <p:sldId id="260" r:id="rId9"/>
    <p:sldId id="261" r:id="rId10"/>
    <p:sldId id="273" r:id="rId11"/>
    <p:sldId id="274" r:id="rId12"/>
    <p:sldId id="262" r:id="rId13"/>
    <p:sldId id="269" r:id="rId14"/>
    <p:sldId id="275" r:id="rId15"/>
    <p:sldId id="265" r:id="rId16"/>
    <p:sldId id="276" r:id="rId17"/>
    <p:sldId id="277" r:id="rId18"/>
    <p:sldId id="278" r:id="rId19"/>
    <p:sldId id="279" r:id="rId20"/>
    <p:sldId id="267" r:id="rId21"/>
    <p:sldId id="268"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28" autoAdjust="0"/>
  </p:normalViewPr>
  <p:slideViewPr>
    <p:cSldViewPr>
      <p:cViewPr varScale="1">
        <p:scale>
          <a:sx n="66" d="100"/>
          <a:sy n="66" d="100"/>
        </p:scale>
        <p:origin x="150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64DC00F-AB47-47DA-9CF9-329CAB66797E}" type="datetimeFigureOut">
              <a:rPr lang="en-US" smtClean="0"/>
              <a:pPr/>
              <a:t>5/4/2020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7B78EA6-AAA3-4D04-9CAD-8748FD6E88AA}" type="slidenum">
              <a:rPr lang="en-US" smtClean="0"/>
              <a:pPr/>
              <a:t>‹#›</a:t>
            </a:fld>
            <a:endParaRPr lang="en-US"/>
          </a:p>
        </p:txBody>
      </p:sp>
    </p:spTree>
    <p:extLst>
      <p:ext uri="{BB962C8B-B14F-4D97-AF65-F5344CB8AC3E}">
        <p14:creationId xmlns:p14="http://schemas.microsoft.com/office/powerpoint/2010/main" val="545877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51980EF-C6A5-47FE-8238-7B8EF1BA50EC}" type="datetimeFigureOut">
              <a:rPr lang="en-CA" smtClean="0"/>
              <a:t>2020-05-04</a:t>
            </a:fld>
            <a:endParaRPr lang="en-C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2CAC912-8623-43AB-9489-E63A571ACE1C}" type="slidenum">
              <a:rPr lang="en-CA" smtClean="0"/>
              <a:t>‹#›</a:t>
            </a:fld>
            <a:endParaRPr lang="en-CA"/>
          </a:p>
        </p:txBody>
      </p:sp>
    </p:spTree>
    <p:extLst>
      <p:ext uri="{BB962C8B-B14F-4D97-AF65-F5344CB8AC3E}">
        <p14:creationId xmlns:p14="http://schemas.microsoft.com/office/powerpoint/2010/main" val="576043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ncient.eu/imhotep/"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www.ancient.eu/pyramid/" TargetMode="External"/><Relationship Id="rId4" Type="http://schemas.openxmlformats.org/officeDocument/2006/relationships/hyperlink" Target="http://www.ancient.eu/Djoser/"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Historians</a:t>
            </a:r>
            <a:r>
              <a:rPr lang="en-US" baseline="0" dirty="0" smtClean="0"/>
              <a:t> divide Egyptian history into three major periods of long term stability marked by strong leadership, freedom from invasion, great building projects and rich cultural activity. The “in-between’ periods were marked by political disorder and invasion.</a:t>
            </a:r>
            <a:endParaRPr lang="en-CA" dirty="0"/>
          </a:p>
        </p:txBody>
      </p:sp>
      <p:sp>
        <p:nvSpPr>
          <p:cNvPr id="4" name="Slide Number Placeholder 3"/>
          <p:cNvSpPr>
            <a:spLocks noGrp="1"/>
          </p:cNvSpPr>
          <p:nvPr>
            <p:ph type="sldNum" sz="quarter" idx="10"/>
          </p:nvPr>
        </p:nvSpPr>
        <p:spPr/>
        <p:txBody>
          <a:bodyPr/>
          <a:lstStyle/>
          <a:p>
            <a:fld id="{A2CAC912-8623-43AB-9489-E63A571ACE1C}" type="slidenum">
              <a:rPr lang="en-CA" smtClean="0"/>
              <a:t>3</a:t>
            </a:fld>
            <a:endParaRPr lang="en-CA"/>
          </a:p>
        </p:txBody>
      </p:sp>
    </p:spTree>
    <p:extLst>
      <p:ext uri="{BB962C8B-B14F-4D97-AF65-F5344CB8AC3E}">
        <p14:creationId xmlns:p14="http://schemas.microsoft.com/office/powerpoint/2010/main" val="3232448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this period Alexandria became the most brilliant metropolis in the Greek speaking</a:t>
            </a:r>
            <a:r>
              <a:rPr lang="en-US" baseline="0" dirty="0" smtClean="0"/>
              <a:t> world. The </a:t>
            </a:r>
            <a:r>
              <a:rPr lang="en-US" baseline="0" dirty="0" err="1" smtClean="0"/>
              <a:t>Ptolemies</a:t>
            </a:r>
            <a:r>
              <a:rPr lang="en-US" baseline="0" dirty="0" smtClean="0"/>
              <a:t> (a line of Greek Egyptian Kings) increased foreign trade and developed Egypt’s natural resources. </a:t>
            </a:r>
            <a:endParaRPr lang="en-CA" dirty="0"/>
          </a:p>
        </p:txBody>
      </p:sp>
      <p:sp>
        <p:nvSpPr>
          <p:cNvPr id="4" name="Slide Number Placeholder 3"/>
          <p:cNvSpPr>
            <a:spLocks noGrp="1"/>
          </p:cNvSpPr>
          <p:nvPr>
            <p:ph type="sldNum" sz="quarter" idx="10"/>
          </p:nvPr>
        </p:nvSpPr>
        <p:spPr/>
        <p:txBody>
          <a:bodyPr/>
          <a:lstStyle/>
          <a:p>
            <a:fld id="{A2CAC912-8623-43AB-9489-E63A571ACE1C}" type="slidenum">
              <a:rPr lang="en-CA" smtClean="0"/>
              <a:t>20</a:t>
            </a:fld>
            <a:endParaRPr lang="en-CA"/>
          </a:p>
        </p:txBody>
      </p:sp>
    </p:spTree>
    <p:extLst>
      <p:ext uri="{BB962C8B-B14F-4D97-AF65-F5344CB8AC3E}">
        <p14:creationId xmlns:p14="http://schemas.microsoft.com/office/powerpoint/2010/main" val="3049267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Cleopatra VII (51 BCE – 30 BCE)</a:t>
            </a:r>
            <a:r>
              <a:rPr lang="en-US" baseline="0" dirty="0" smtClean="0"/>
              <a:t> and her two brother fought for control over Egypt </a:t>
            </a:r>
            <a:r>
              <a:rPr lang="en-US" baseline="0" smtClean="0"/>
              <a:t>and attracted Rome’s attention.</a:t>
            </a:r>
            <a:endParaRPr lang="en-CA" dirty="0"/>
          </a:p>
        </p:txBody>
      </p:sp>
      <p:sp>
        <p:nvSpPr>
          <p:cNvPr id="4" name="Slide Number Placeholder 3"/>
          <p:cNvSpPr>
            <a:spLocks noGrp="1"/>
          </p:cNvSpPr>
          <p:nvPr>
            <p:ph type="sldNum" sz="quarter" idx="10"/>
          </p:nvPr>
        </p:nvSpPr>
        <p:spPr/>
        <p:txBody>
          <a:bodyPr/>
          <a:lstStyle/>
          <a:p>
            <a:fld id="{A2CAC912-8623-43AB-9489-E63A571ACE1C}" type="slidenum">
              <a:rPr lang="en-CA" smtClean="0"/>
              <a:t>21</a:t>
            </a:fld>
            <a:endParaRPr lang="en-CA"/>
          </a:p>
        </p:txBody>
      </p:sp>
    </p:spTree>
    <p:extLst>
      <p:ext uri="{BB962C8B-B14F-4D97-AF65-F5344CB8AC3E}">
        <p14:creationId xmlns:p14="http://schemas.microsoft.com/office/powerpoint/2010/main" val="3231675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linkClick r:id="rId3"/>
              </a:rPr>
              <a:t>Imhotep</a:t>
            </a:r>
            <a:r>
              <a:rPr lang="en-US" dirty="0"/>
              <a:t> (c. 2667-2600 BCE) was an Egyptian polymath (a person expert in many areas of learning) best known as the architect of King </a:t>
            </a:r>
            <a:r>
              <a:rPr lang="en-US" b="1" dirty="0" err="1">
                <a:hlinkClick r:id="rId4"/>
              </a:rPr>
              <a:t>Djoser</a:t>
            </a:r>
            <a:r>
              <a:rPr lang="en-US" dirty="0" err="1"/>
              <a:t>'s</a:t>
            </a:r>
            <a:r>
              <a:rPr lang="en-US" dirty="0"/>
              <a:t> Step </a:t>
            </a:r>
            <a:r>
              <a:rPr lang="en-US" b="1" dirty="0">
                <a:hlinkClick r:id="rId5"/>
              </a:rPr>
              <a:t>Pyramid</a:t>
            </a:r>
            <a:r>
              <a:rPr lang="en-US" dirty="0"/>
              <a:t> at Saqqara. and he is the only Egyptian besides Amenhotep to be fully deified, becoming the god of wisdom and medicine. Imhotep was a priest, vizier to King </a:t>
            </a:r>
            <a:r>
              <a:rPr lang="en-US" dirty="0" err="1"/>
              <a:t>Djoser</a:t>
            </a:r>
            <a:r>
              <a:rPr lang="en-US" dirty="0"/>
              <a:t> (and possibly to the succeeding three kings of the Third Dynasty), a poet, physician, mathematician, astronomer, and architect.</a:t>
            </a:r>
          </a:p>
          <a:p>
            <a:r>
              <a:rPr lang="en-US" dirty="0"/>
              <a:t>Although his Step Pyramid is considered his greatest achievement, he was also remembered for his medical treatments which regarded disease and injury as naturally occurring instead of punishments sent by gods or inflicted by spirits or curses. </a:t>
            </a:r>
          </a:p>
          <a:p>
            <a:endParaRPr lang="en-CA" dirty="0"/>
          </a:p>
        </p:txBody>
      </p:sp>
      <p:sp>
        <p:nvSpPr>
          <p:cNvPr id="4" name="Slide Number Placeholder 3"/>
          <p:cNvSpPr>
            <a:spLocks noGrp="1"/>
          </p:cNvSpPr>
          <p:nvPr>
            <p:ph type="sldNum" sz="quarter" idx="10"/>
          </p:nvPr>
        </p:nvSpPr>
        <p:spPr/>
        <p:txBody>
          <a:bodyPr/>
          <a:lstStyle/>
          <a:p>
            <a:fld id="{A2CAC912-8623-43AB-9489-E63A571ACE1C}" type="slidenum">
              <a:rPr lang="en-CA" smtClean="0"/>
              <a:t>8</a:t>
            </a:fld>
            <a:endParaRPr lang="en-CA"/>
          </a:p>
        </p:txBody>
      </p:sp>
    </p:spTree>
    <p:extLst>
      <p:ext uri="{BB962C8B-B14F-4D97-AF65-F5344CB8AC3E}">
        <p14:creationId xmlns:p14="http://schemas.microsoft.com/office/powerpoint/2010/main" val="409896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Pharaohs were monarchs</a:t>
            </a:r>
            <a:r>
              <a:rPr lang="en-US" baseline="0" dirty="0" smtClean="0"/>
              <a:t> and had tremendous power in ancient Egypt, they were basically seen as living gods.</a:t>
            </a:r>
            <a:endParaRPr lang="en-CA" dirty="0"/>
          </a:p>
        </p:txBody>
      </p:sp>
      <p:sp>
        <p:nvSpPr>
          <p:cNvPr id="4" name="Slide Number Placeholder 3"/>
          <p:cNvSpPr>
            <a:spLocks noGrp="1"/>
          </p:cNvSpPr>
          <p:nvPr>
            <p:ph type="sldNum" sz="quarter" idx="10"/>
          </p:nvPr>
        </p:nvSpPr>
        <p:spPr/>
        <p:txBody>
          <a:bodyPr/>
          <a:lstStyle/>
          <a:p>
            <a:fld id="{A2CAC912-8623-43AB-9489-E63A571ACE1C}" type="slidenum">
              <a:rPr lang="en-CA" smtClean="0"/>
              <a:t>9</a:t>
            </a:fld>
            <a:endParaRPr lang="en-CA"/>
          </a:p>
        </p:txBody>
      </p:sp>
    </p:spTree>
    <p:extLst>
      <p:ext uri="{BB962C8B-B14F-4D97-AF65-F5344CB8AC3E}">
        <p14:creationId xmlns:p14="http://schemas.microsoft.com/office/powerpoint/2010/main" val="2401399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Herodotus reported that it took 100,000 Egyptians 20 years ti complete the Great Pyramid. Keep in mind that Herodotus wrote</a:t>
            </a:r>
            <a:r>
              <a:rPr lang="en-US" baseline="0" dirty="0" smtClean="0"/>
              <a:t> about this event 2000 years after this pyramid was constructed.</a:t>
            </a:r>
          </a:p>
          <a:p>
            <a:r>
              <a:rPr lang="en-US" baseline="0" dirty="0" smtClean="0"/>
              <a:t>The pyramid was constructed so precisely that a single hair cannot be pushed into the joints between the stone slabs on the outside of the pyramid.</a:t>
            </a:r>
            <a:endParaRPr lang="en-CA" dirty="0"/>
          </a:p>
        </p:txBody>
      </p:sp>
      <p:sp>
        <p:nvSpPr>
          <p:cNvPr id="4" name="Slide Number Placeholder 3"/>
          <p:cNvSpPr>
            <a:spLocks noGrp="1"/>
          </p:cNvSpPr>
          <p:nvPr>
            <p:ph type="sldNum" sz="quarter" idx="10"/>
          </p:nvPr>
        </p:nvSpPr>
        <p:spPr/>
        <p:txBody>
          <a:bodyPr/>
          <a:lstStyle/>
          <a:p>
            <a:fld id="{A2CAC912-8623-43AB-9489-E63A571ACE1C}" type="slidenum">
              <a:rPr lang="en-CA" smtClean="0"/>
              <a:t>10</a:t>
            </a:fld>
            <a:endParaRPr lang="en-CA"/>
          </a:p>
        </p:txBody>
      </p:sp>
    </p:spTree>
    <p:extLst>
      <p:ext uri="{BB962C8B-B14F-4D97-AF65-F5344CB8AC3E}">
        <p14:creationId xmlns:p14="http://schemas.microsoft.com/office/powerpoint/2010/main" val="479089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historians</a:t>
            </a:r>
            <a:r>
              <a:rPr lang="en-US" baseline="0" dirty="0" smtClean="0"/>
              <a:t> don’t know for sure it is believed that the Sphinx is important guardian of sacred sites for ancient Egyptians.</a:t>
            </a:r>
            <a:endParaRPr lang="en-CA" dirty="0"/>
          </a:p>
        </p:txBody>
      </p:sp>
      <p:sp>
        <p:nvSpPr>
          <p:cNvPr id="4" name="Slide Number Placeholder 3"/>
          <p:cNvSpPr>
            <a:spLocks noGrp="1"/>
          </p:cNvSpPr>
          <p:nvPr>
            <p:ph type="sldNum" sz="quarter" idx="10"/>
          </p:nvPr>
        </p:nvSpPr>
        <p:spPr/>
        <p:txBody>
          <a:bodyPr/>
          <a:lstStyle/>
          <a:p>
            <a:fld id="{A2CAC912-8623-43AB-9489-E63A571ACE1C}" type="slidenum">
              <a:rPr lang="en-CA" smtClean="0"/>
              <a:t>11</a:t>
            </a:fld>
            <a:endParaRPr lang="en-CA"/>
          </a:p>
        </p:txBody>
      </p:sp>
    </p:spTree>
    <p:extLst>
      <p:ext uri="{BB962C8B-B14F-4D97-AF65-F5344CB8AC3E}">
        <p14:creationId xmlns:p14="http://schemas.microsoft.com/office/powerpoint/2010/main" val="3860534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the Golden Age of stability</a:t>
            </a:r>
            <a:r>
              <a:rPr lang="en-US" baseline="0" dirty="0" smtClean="0"/>
              <a:t> for Egypt. </a:t>
            </a:r>
            <a:endParaRPr lang="en-CA" dirty="0"/>
          </a:p>
        </p:txBody>
      </p:sp>
      <p:sp>
        <p:nvSpPr>
          <p:cNvPr id="4" name="Slide Number Placeholder 3"/>
          <p:cNvSpPr>
            <a:spLocks noGrp="1"/>
          </p:cNvSpPr>
          <p:nvPr>
            <p:ph type="sldNum" sz="quarter" idx="10"/>
          </p:nvPr>
        </p:nvSpPr>
        <p:spPr/>
        <p:txBody>
          <a:bodyPr/>
          <a:lstStyle/>
          <a:p>
            <a:fld id="{A2CAC912-8623-43AB-9489-E63A571ACE1C}" type="slidenum">
              <a:rPr lang="en-CA" smtClean="0"/>
              <a:t>13</a:t>
            </a:fld>
            <a:endParaRPr lang="en-CA"/>
          </a:p>
        </p:txBody>
      </p:sp>
    </p:spTree>
    <p:extLst>
      <p:ext uri="{BB962C8B-B14F-4D97-AF65-F5344CB8AC3E}">
        <p14:creationId xmlns:p14="http://schemas.microsoft.com/office/powerpoint/2010/main" val="3999691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Hyksos</a:t>
            </a:r>
            <a:r>
              <a:rPr lang="en-US" baseline="0" dirty="0" smtClean="0"/>
              <a:t> kings were from western </a:t>
            </a:r>
            <a:r>
              <a:rPr lang="en-US" baseline="0" dirty="0" err="1" smtClean="0"/>
              <a:t>asia</a:t>
            </a:r>
            <a:r>
              <a:rPr lang="en-US" baseline="0" dirty="0" smtClean="0"/>
              <a:t>, probably Syrian. They overwhelmed the Egyptians with horse drawn war chariots and bronze weapons.</a:t>
            </a:r>
            <a:endParaRPr lang="en-CA" dirty="0"/>
          </a:p>
        </p:txBody>
      </p:sp>
      <p:sp>
        <p:nvSpPr>
          <p:cNvPr id="4" name="Slide Number Placeholder 3"/>
          <p:cNvSpPr>
            <a:spLocks noGrp="1"/>
          </p:cNvSpPr>
          <p:nvPr>
            <p:ph type="sldNum" sz="quarter" idx="10"/>
          </p:nvPr>
        </p:nvSpPr>
        <p:spPr/>
        <p:txBody>
          <a:bodyPr/>
          <a:lstStyle/>
          <a:p>
            <a:fld id="{A2CAC912-8623-43AB-9489-E63A571ACE1C}" type="slidenum">
              <a:rPr lang="en-CA" smtClean="0"/>
              <a:t>14</a:t>
            </a:fld>
            <a:endParaRPr lang="en-CA"/>
          </a:p>
        </p:txBody>
      </p:sp>
    </p:spTree>
    <p:extLst>
      <p:ext uri="{BB962C8B-B14F-4D97-AF65-F5344CB8AC3E}">
        <p14:creationId xmlns:p14="http://schemas.microsoft.com/office/powerpoint/2010/main" val="632824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the start of the New Kingdom the Hyksos kings still ruled for nearly 100 years but during that time the Egyptians learned new skills and mastered new techniques from the foreign rulers. They rose in power and eventually drove out the foreign rulers and a new kingdom was established.  </a:t>
            </a:r>
            <a:endParaRPr lang="en-CA" dirty="0"/>
          </a:p>
        </p:txBody>
      </p:sp>
      <p:sp>
        <p:nvSpPr>
          <p:cNvPr id="4" name="Slide Number Placeholder 3"/>
          <p:cNvSpPr>
            <a:spLocks noGrp="1"/>
          </p:cNvSpPr>
          <p:nvPr>
            <p:ph type="sldNum" sz="quarter" idx="10"/>
          </p:nvPr>
        </p:nvSpPr>
        <p:spPr/>
        <p:txBody>
          <a:bodyPr/>
          <a:lstStyle/>
          <a:p>
            <a:fld id="{A2CAC912-8623-43AB-9489-E63A571ACE1C}" type="slidenum">
              <a:rPr lang="en-CA" smtClean="0"/>
              <a:t>15</a:t>
            </a:fld>
            <a:endParaRPr lang="en-CA"/>
          </a:p>
        </p:txBody>
      </p:sp>
    </p:spTree>
    <p:extLst>
      <p:ext uri="{BB962C8B-B14F-4D97-AF65-F5344CB8AC3E}">
        <p14:creationId xmlns:p14="http://schemas.microsoft.com/office/powerpoint/2010/main" val="1056603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Amenhotep changed his name to Akhenaton</a:t>
            </a:r>
            <a:endParaRPr lang="en-CA" dirty="0"/>
          </a:p>
        </p:txBody>
      </p:sp>
      <p:sp>
        <p:nvSpPr>
          <p:cNvPr id="4" name="Slide Number Placeholder 3"/>
          <p:cNvSpPr>
            <a:spLocks noGrp="1"/>
          </p:cNvSpPr>
          <p:nvPr>
            <p:ph type="sldNum" sz="quarter" idx="10"/>
          </p:nvPr>
        </p:nvSpPr>
        <p:spPr/>
        <p:txBody>
          <a:bodyPr/>
          <a:lstStyle/>
          <a:p>
            <a:fld id="{A2CAC912-8623-43AB-9489-E63A571ACE1C}" type="slidenum">
              <a:rPr lang="en-CA" smtClean="0"/>
              <a:t>17</a:t>
            </a:fld>
            <a:endParaRPr lang="en-CA"/>
          </a:p>
        </p:txBody>
      </p:sp>
    </p:spTree>
    <p:extLst>
      <p:ext uri="{BB962C8B-B14F-4D97-AF65-F5344CB8AC3E}">
        <p14:creationId xmlns:p14="http://schemas.microsoft.com/office/powerpoint/2010/main" val="1945633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19F6F75-54BF-4BD3-ACC8-F6A663F77765}" type="datetimeFigureOut">
              <a:rPr lang="en-US" smtClean="0"/>
              <a:pPr/>
              <a:t>5/4/2020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FE3EF30-9D9B-4289-8D64-ED5FC6F9C1B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9F6F75-54BF-4BD3-ACC8-F6A663F77765}"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3EF30-9D9B-4289-8D64-ED5FC6F9C1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9F6F75-54BF-4BD3-ACC8-F6A663F77765}"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3EF30-9D9B-4289-8D64-ED5FC6F9C1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9F6F75-54BF-4BD3-ACC8-F6A663F77765}"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3EF30-9D9B-4289-8D64-ED5FC6F9C1B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19F6F75-54BF-4BD3-ACC8-F6A663F77765}"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3EF30-9D9B-4289-8D64-ED5FC6F9C1B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19F6F75-54BF-4BD3-ACC8-F6A663F77765}"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E3EF30-9D9B-4289-8D64-ED5FC6F9C1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19F6F75-54BF-4BD3-ACC8-F6A663F77765}" type="datetimeFigureOut">
              <a:rPr lang="en-US" smtClean="0"/>
              <a:pPr/>
              <a:t>5/4/2020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E3EF30-9D9B-4289-8D64-ED5FC6F9C1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19F6F75-54BF-4BD3-ACC8-F6A663F77765}" type="datetimeFigureOut">
              <a:rPr lang="en-US" smtClean="0"/>
              <a:pPr/>
              <a:t>5/4/2020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E3EF30-9D9B-4289-8D64-ED5FC6F9C1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F6F75-54BF-4BD3-ACC8-F6A663F77765}" type="datetimeFigureOut">
              <a:rPr lang="en-US" smtClean="0"/>
              <a:pPr/>
              <a:t>5/4/2020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E3EF30-9D9B-4289-8D64-ED5FC6F9C1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19F6F75-54BF-4BD3-ACC8-F6A663F77765}"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E3EF30-9D9B-4289-8D64-ED5FC6F9C1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19F6F75-54BF-4BD3-ACC8-F6A663F77765}"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FE3EF30-9D9B-4289-8D64-ED5FC6F9C1B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19F6F75-54BF-4BD3-ACC8-F6A663F77765}" type="datetimeFigureOut">
              <a:rPr lang="en-US" smtClean="0"/>
              <a:pPr/>
              <a:t>5/4/2020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FE3EF30-9D9B-4289-8D64-ED5FC6F9C1B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Egypt</a:t>
            </a:r>
            <a:endParaRPr lang="en-US" dirty="0"/>
          </a:p>
        </p:txBody>
      </p:sp>
      <p:sp>
        <p:nvSpPr>
          <p:cNvPr id="5" name="Subtitle 4"/>
          <p:cNvSpPr>
            <a:spLocks noGrp="1"/>
          </p:cNvSpPr>
          <p:nvPr>
            <p:ph type="subTitle" idx="1"/>
          </p:nvPr>
        </p:nvSpPr>
        <p:spPr/>
        <p:txBody>
          <a:bodyPr/>
          <a:lstStyle/>
          <a:p>
            <a:r>
              <a:rPr lang="en-US" dirty="0" smtClean="0"/>
              <a:t>Historical Timeline</a:t>
            </a:r>
            <a:endParaRPr lang="en-US" dirty="0"/>
          </a:p>
        </p:txBody>
      </p:sp>
    </p:spTree>
    <p:extLst>
      <p:ext uri="{BB962C8B-B14F-4D97-AF65-F5344CB8AC3E}">
        <p14:creationId xmlns:p14="http://schemas.microsoft.com/office/powerpoint/2010/main" val="3761686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696"/>
            <a:ext cx="8229600" cy="1143000"/>
          </a:xfrm>
        </p:spPr>
        <p:txBody>
          <a:bodyPr/>
          <a:lstStyle/>
          <a:p>
            <a:r>
              <a:rPr lang="en-US" dirty="0" smtClean="0"/>
              <a:t>Pyramids and Tombs</a:t>
            </a:r>
            <a:endParaRPr lang="en-CA" dirty="0"/>
          </a:p>
        </p:txBody>
      </p:sp>
      <p:sp>
        <p:nvSpPr>
          <p:cNvPr id="3" name="Content Placeholder 2"/>
          <p:cNvSpPr>
            <a:spLocks noGrp="1"/>
          </p:cNvSpPr>
          <p:nvPr>
            <p:ph idx="1"/>
          </p:nvPr>
        </p:nvSpPr>
        <p:spPr>
          <a:xfrm>
            <a:off x="267477" y="1195251"/>
            <a:ext cx="8229600" cy="4389120"/>
          </a:xfrm>
        </p:spPr>
        <p:txBody>
          <a:bodyPr/>
          <a:lstStyle/>
          <a:p>
            <a:r>
              <a:rPr lang="en-US" dirty="0" smtClean="0"/>
              <a:t>During this period the largest and most magnificent of the pyramids were built under King Khufu.</a:t>
            </a:r>
          </a:p>
          <a:p>
            <a:r>
              <a:rPr lang="en-US" dirty="0" smtClean="0"/>
              <a:t>The Great Pyramid of Giza was build around 2540 BCE and was nearly 500ft high and each side at the base measured 756 ft.</a:t>
            </a:r>
            <a:endParaRPr lang="en-CA" dirty="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124199"/>
            <a:ext cx="4775718" cy="3581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76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637" y="228600"/>
            <a:ext cx="8229600" cy="838200"/>
          </a:xfrm>
        </p:spPr>
        <p:txBody>
          <a:bodyPr>
            <a:normAutofit/>
          </a:bodyPr>
          <a:lstStyle/>
          <a:p>
            <a:r>
              <a:rPr lang="en-US" sz="4400" dirty="0" smtClean="0"/>
              <a:t>Symbols of Power</a:t>
            </a:r>
            <a:endParaRPr lang="en-CA" sz="4400" dirty="0"/>
          </a:p>
        </p:txBody>
      </p:sp>
      <p:sp>
        <p:nvSpPr>
          <p:cNvPr id="3" name="Content Placeholder 2"/>
          <p:cNvSpPr>
            <a:spLocks noGrp="1"/>
          </p:cNvSpPr>
          <p:nvPr>
            <p:ph idx="1"/>
          </p:nvPr>
        </p:nvSpPr>
        <p:spPr>
          <a:xfrm>
            <a:off x="483637" y="1237892"/>
            <a:ext cx="8229600" cy="4389120"/>
          </a:xfrm>
        </p:spPr>
        <p:txBody>
          <a:bodyPr/>
          <a:lstStyle/>
          <a:p>
            <a:r>
              <a:rPr lang="en-US" dirty="0" smtClean="0">
                <a:latin typeface="+mj-lt"/>
              </a:rPr>
              <a:t>King Khufu’s son, </a:t>
            </a:r>
            <a:r>
              <a:rPr lang="en-US" dirty="0" err="1" smtClean="0">
                <a:latin typeface="+mj-lt"/>
              </a:rPr>
              <a:t>Khafre</a:t>
            </a:r>
            <a:r>
              <a:rPr lang="en-US" dirty="0" smtClean="0">
                <a:latin typeface="+mj-lt"/>
              </a:rPr>
              <a:t>, was responsible for the construction of the Great Sphinx which stands not far from the base of his fathers greatest symbol of power and wealth.</a:t>
            </a:r>
          </a:p>
          <a:p>
            <a:endParaRPr lang="en-CA" dirty="0">
              <a:latin typeface="+mj-lt"/>
            </a:endParaRPr>
          </a:p>
        </p:txBody>
      </p:sp>
      <p:pic>
        <p:nvPicPr>
          <p:cNvPr id="2050" name="Picture 2" descr="Image result for great sphinx of gi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819400"/>
            <a:ext cx="5715000" cy="3807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322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5486400" cy="5257800"/>
          </a:xfrm>
        </p:spPr>
        <p:txBody>
          <a:bodyPr>
            <a:normAutofit/>
          </a:bodyPr>
          <a:lstStyle/>
          <a:p>
            <a:r>
              <a:rPr lang="en-US" dirty="0" smtClean="0">
                <a:latin typeface="+mj-lt"/>
              </a:rPr>
              <a:t>ACHIEVEMENTS of the Old Kingdom:</a:t>
            </a:r>
          </a:p>
          <a:p>
            <a:pPr lvl="1"/>
            <a:r>
              <a:rPr lang="en-US" sz="2600" b="1" dirty="0" smtClean="0">
                <a:latin typeface="+mj-lt"/>
              </a:rPr>
              <a:t>Hieroglyphics</a:t>
            </a:r>
            <a:r>
              <a:rPr lang="en-US" sz="2600" dirty="0" smtClean="0">
                <a:latin typeface="+mj-lt"/>
              </a:rPr>
              <a:t> are improved</a:t>
            </a:r>
          </a:p>
          <a:p>
            <a:pPr lvl="1"/>
            <a:r>
              <a:rPr lang="en-US" sz="2600" dirty="0" smtClean="0">
                <a:latin typeface="+mj-lt"/>
              </a:rPr>
              <a:t>The foundation for organized government are laid</a:t>
            </a:r>
          </a:p>
          <a:p>
            <a:pPr lvl="1"/>
            <a:r>
              <a:rPr lang="en-US" sz="2600" dirty="0" smtClean="0">
                <a:latin typeface="+mj-lt"/>
              </a:rPr>
              <a:t>Trade and farming were govt. regulated.</a:t>
            </a:r>
          </a:p>
          <a:p>
            <a:endParaRPr lang="en-US" dirty="0">
              <a:latin typeface="+mj-lt"/>
            </a:endParaRPr>
          </a:p>
          <a:p>
            <a:r>
              <a:rPr lang="en-US" dirty="0" smtClean="0">
                <a:latin typeface="+mj-lt"/>
              </a:rPr>
              <a:t>At the end of this period, Egypt suffered many years of droughts and famines and the Pharaohs lost authority. This period lasted about 10 years.</a:t>
            </a:r>
          </a:p>
          <a:p>
            <a:endParaRPr lang="en-US" dirty="0">
              <a:latin typeface="+mj-lt"/>
            </a:endParaRPr>
          </a:p>
        </p:txBody>
      </p:sp>
      <p:pic>
        <p:nvPicPr>
          <p:cNvPr id="19458" name="Picture 2" descr="http://www.cs.miami.edu/~tptp/Seminars/TSTPStandards/Hieroglyphics.JPG"/>
          <p:cNvPicPr>
            <a:picLocks noChangeAspect="1" noChangeArrowheads="1"/>
          </p:cNvPicPr>
          <p:nvPr/>
        </p:nvPicPr>
        <p:blipFill>
          <a:blip r:embed="rId2" cstate="print"/>
          <a:srcRect/>
          <a:stretch>
            <a:fillRect/>
          </a:stretch>
        </p:blipFill>
        <p:spPr bwMode="auto">
          <a:xfrm>
            <a:off x="5659016" y="1097902"/>
            <a:ext cx="2803999" cy="441960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u="sng" dirty="0" smtClean="0"/>
              <a:t>The Middle Kingdom </a:t>
            </a:r>
            <a:r>
              <a:rPr lang="en-US" sz="3100" dirty="0" smtClean="0"/>
              <a:t>(2040 BCE-1640 BCE)</a:t>
            </a:r>
            <a:endParaRPr lang="en-US" sz="3100" dirty="0"/>
          </a:p>
        </p:txBody>
      </p:sp>
      <p:sp>
        <p:nvSpPr>
          <p:cNvPr id="3" name="Content Placeholder 2"/>
          <p:cNvSpPr>
            <a:spLocks noGrp="1"/>
          </p:cNvSpPr>
          <p:nvPr>
            <p:ph idx="1"/>
          </p:nvPr>
        </p:nvSpPr>
        <p:spPr>
          <a:xfrm>
            <a:off x="228600" y="1752600"/>
            <a:ext cx="5388536" cy="4389120"/>
          </a:xfrm>
        </p:spPr>
        <p:txBody>
          <a:bodyPr>
            <a:normAutofit/>
          </a:bodyPr>
          <a:lstStyle/>
          <a:p>
            <a:r>
              <a:rPr lang="en-US" sz="2400" dirty="0" smtClean="0">
                <a:latin typeface="+mj-lt"/>
              </a:rPr>
              <a:t>Egypt began to prosper again.  Architecture, literature, and the arts flourished in this period.</a:t>
            </a:r>
          </a:p>
          <a:p>
            <a:r>
              <a:rPr lang="en-US" sz="2400" dirty="0" smtClean="0">
                <a:latin typeface="+mj-lt"/>
              </a:rPr>
              <a:t>Nobles of the Middle Kingdom maintained their own permanent armies.</a:t>
            </a:r>
          </a:p>
          <a:p>
            <a:r>
              <a:rPr lang="en-US" sz="2400" dirty="0" smtClean="0">
                <a:latin typeface="+mj-lt"/>
              </a:rPr>
              <a:t>These armies were sent south to conquer Nubia and North to Palestine and Syria.</a:t>
            </a:r>
          </a:p>
          <a:p>
            <a:r>
              <a:rPr lang="en-US" sz="2400" dirty="0" smtClean="0">
                <a:latin typeface="+mj-lt"/>
              </a:rPr>
              <a:t>Trade with Crete, Mesopotamia and Syria helped Egypt prosper.</a:t>
            </a:r>
          </a:p>
          <a:p>
            <a:endParaRPr lang="en-US" sz="2400" dirty="0">
              <a:latin typeface="+mj-lt"/>
            </a:endParaRPr>
          </a:p>
        </p:txBody>
      </p:sp>
      <p:pic>
        <p:nvPicPr>
          <p:cNvPr id="2050" name="Picture 2" descr="http://3.bp.blogspot.com/-cxW5FiQg9XU/T4h-MlEdy9I/AAAAAAAACFk/Nl5YH7amaok/s400/hyksos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5736" y="1905000"/>
            <a:ext cx="3203014" cy="358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9600"/>
            <a:ext cx="8229600" cy="5181600"/>
          </a:xfrm>
        </p:spPr>
        <p:txBody>
          <a:bodyPr>
            <a:normAutofit/>
          </a:bodyPr>
          <a:lstStyle/>
          <a:p>
            <a:r>
              <a:rPr lang="en-US" sz="2400" dirty="0" smtClean="0"/>
              <a:t>The leaders of Egypt now were less “living gods” and looked to help the common people. </a:t>
            </a:r>
          </a:p>
          <a:p>
            <a:r>
              <a:rPr lang="en-US" sz="2400" dirty="0" smtClean="0"/>
              <a:t>Middle Kingdom Pharaohs were responsible for draining the swamplands of the Nile Delta which provided more farmlands and a new canal connected the Nile to the Red Sea. </a:t>
            </a:r>
          </a:p>
          <a:p>
            <a:r>
              <a:rPr lang="en-US" sz="2400" dirty="0" smtClean="0"/>
              <a:t>A </a:t>
            </a:r>
            <a:r>
              <a:rPr lang="en-US" sz="2400" dirty="0"/>
              <a:t>great number of people from other lands settled from outside of Egypt, and soon took power.  They were known as </a:t>
            </a:r>
            <a:r>
              <a:rPr lang="en-US" sz="2400" b="1" dirty="0"/>
              <a:t>Hyksos</a:t>
            </a:r>
            <a:r>
              <a:rPr lang="en-US" sz="2400" dirty="0"/>
              <a:t> </a:t>
            </a:r>
            <a:r>
              <a:rPr lang="en-US" sz="2400" dirty="0" smtClean="0"/>
              <a:t>kings and marked the start of the New Kingdom.</a:t>
            </a:r>
            <a:endParaRPr lang="en-US" sz="2400" dirty="0"/>
          </a:p>
          <a:p>
            <a:endParaRPr lang="en-CA" sz="2400" dirty="0"/>
          </a:p>
        </p:txBody>
      </p:sp>
      <p:pic>
        <p:nvPicPr>
          <p:cNvPr id="3074" name="Picture 2" descr="Image result for middle kingdom egy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9160" y="4179665"/>
            <a:ext cx="3924300" cy="2678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830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676400"/>
          </a:xfrm>
        </p:spPr>
        <p:txBody>
          <a:bodyPr>
            <a:normAutofit fontScale="90000"/>
          </a:bodyPr>
          <a:lstStyle/>
          <a:p>
            <a:r>
              <a:rPr lang="en-US" u="sng" dirty="0" smtClean="0"/>
              <a:t>The New Kingdom </a:t>
            </a:r>
            <a:br>
              <a:rPr lang="en-US" u="sng" dirty="0" smtClean="0"/>
            </a:br>
            <a:r>
              <a:rPr lang="en-US" sz="3100" dirty="0" smtClean="0"/>
              <a:t>“ The Age of the Empire” (1550 BCE- 1070 BCE)</a:t>
            </a:r>
            <a:r>
              <a:rPr lang="en-US" dirty="0" smtClean="0"/>
              <a:t/>
            </a:r>
            <a:br>
              <a:rPr lang="en-US" dirty="0" smtClean="0"/>
            </a:br>
            <a:endParaRPr lang="en-US" dirty="0"/>
          </a:p>
        </p:txBody>
      </p:sp>
      <p:sp>
        <p:nvSpPr>
          <p:cNvPr id="3" name="Content Placeholder 2"/>
          <p:cNvSpPr>
            <a:spLocks noGrp="1"/>
          </p:cNvSpPr>
          <p:nvPr>
            <p:ph idx="1"/>
          </p:nvPr>
        </p:nvSpPr>
        <p:spPr>
          <a:xfrm>
            <a:off x="381000" y="1952171"/>
            <a:ext cx="4419600" cy="4389120"/>
          </a:xfrm>
        </p:spPr>
        <p:txBody>
          <a:bodyPr>
            <a:normAutofit/>
          </a:bodyPr>
          <a:lstStyle/>
          <a:p>
            <a:r>
              <a:rPr lang="en-US" sz="2400" dirty="0" smtClean="0">
                <a:latin typeface="+mj-lt"/>
              </a:rPr>
              <a:t>During this period, Egypt became the strongest empire in the ancient world. </a:t>
            </a:r>
          </a:p>
          <a:p>
            <a:r>
              <a:rPr lang="en-US" sz="2400" dirty="0" smtClean="0">
                <a:latin typeface="+mj-lt"/>
              </a:rPr>
              <a:t>They were determined  that Egypt never fall into the hands of foreigners again.</a:t>
            </a:r>
          </a:p>
          <a:p>
            <a:r>
              <a:rPr lang="en-US" sz="2400" dirty="0" smtClean="0">
                <a:latin typeface="+mj-lt"/>
              </a:rPr>
              <a:t>Pharaohs during this time increased the size of their armies.</a:t>
            </a:r>
          </a:p>
          <a:p>
            <a:endParaRPr lang="en-US" sz="2400" dirty="0">
              <a:latin typeface="+mj-lt"/>
            </a:endParaRPr>
          </a:p>
        </p:txBody>
      </p:sp>
      <p:pic>
        <p:nvPicPr>
          <p:cNvPr id="3074" name="Picture 2" descr="http://1.bp.blogspot.com/--fAipeOlfV4/UC1OnvzHTAI/AAAAAAAAE_k/QSsqKta99wc/s1600/Ancient+Egyptian+Carving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9812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err="1" smtClean="0"/>
              <a:t>Hepshepsut</a:t>
            </a:r>
            <a:r>
              <a:rPr lang="en-US" dirty="0" smtClean="0"/>
              <a:t> and Ramses II handout.</a:t>
            </a:r>
            <a:endParaRPr lang="en-CA" dirty="0"/>
          </a:p>
        </p:txBody>
      </p:sp>
    </p:spTree>
    <p:extLst>
      <p:ext uri="{BB962C8B-B14F-4D97-AF65-F5344CB8AC3E}">
        <p14:creationId xmlns:p14="http://schemas.microsoft.com/office/powerpoint/2010/main" val="2285232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19328"/>
            <a:ext cx="4648200" cy="5605272"/>
          </a:xfrm>
        </p:spPr>
        <p:txBody>
          <a:bodyPr>
            <a:normAutofit/>
          </a:bodyPr>
          <a:lstStyle/>
          <a:p>
            <a:r>
              <a:rPr lang="en-US" sz="2400" dirty="0" smtClean="0">
                <a:latin typeface="+mj-lt"/>
              </a:rPr>
              <a:t>While the New Kingdom was a time of strong leadership there were moments of poor decisions.</a:t>
            </a:r>
          </a:p>
          <a:p>
            <a:endParaRPr lang="en-US" sz="2400" dirty="0" smtClean="0">
              <a:latin typeface="+mj-lt"/>
            </a:endParaRPr>
          </a:p>
          <a:p>
            <a:r>
              <a:rPr lang="en-US" sz="2400" dirty="0" smtClean="0">
                <a:latin typeface="+mj-lt"/>
              </a:rPr>
              <a:t>Amenhotep IV(1352-1336BCE) introduced the worship of Aten, god of the Sun Disk, as a sole god. This new change disrupted a belief system that dated back for centuries and challenged old traditions.</a:t>
            </a:r>
          </a:p>
        </p:txBody>
      </p:sp>
      <p:pic>
        <p:nvPicPr>
          <p:cNvPr id="4098" name="Picture 2" descr="Image result for a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719328"/>
            <a:ext cx="3985672" cy="5072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031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4343400" cy="4876800"/>
          </a:xfrm>
        </p:spPr>
        <p:txBody>
          <a:bodyPr>
            <a:normAutofit/>
          </a:bodyPr>
          <a:lstStyle/>
          <a:p>
            <a:r>
              <a:rPr lang="en-US" sz="2400" dirty="0">
                <a:latin typeface="+mj-lt"/>
              </a:rPr>
              <a:t>His preoccupation with religion led to his downfall despite an outpouring of art</a:t>
            </a:r>
            <a:r>
              <a:rPr lang="en-US" sz="2400" dirty="0" smtClean="0">
                <a:latin typeface="+mj-lt"/>
              </a:rPr>
              <a:t>.</a:t>
            </a:r>
          </a:p>
          <a:p>
            <a:endParaRPr lang="en-US" sz="2400" dirty="0">
              <a:latin typeface="+mj-lt"/>
            </a:endParaRPr>
          </a:p>
          <a:p>
            <a:r>
              <a:rPr lang="en-US" sz="2400" dirty="0">
                <a:latin typeface="+mj-lt"/>
              </a:rPr>
              <a:t>In 1336 BCE the new King, Tutankhamen, restored the old beliefs and allowed Aten to be worshipped as well</a:t>
            </a:r>
            <a:r>
              <a:rPr lang="en-US" sz="2400" dirty="0" smtClean="0">
                <a:latin typeface="+mj-lt"/>
              </a:rPr>
              <a:t>.</a:t>
            </a:r>
          </a:p>
          <a:p>
            <a:endParaRPr lang="en-US" sz="2400" dirty="0">
              <a:latin typeface="+mj-lt"/>
            </a:endParaRPr>
          </a:p>
          <a:p>
            <a:endParaRPr lang="en-CA" sz="2400" dirty="0">
              <a:latin typeface="+mj-lt"/>
            </a:endParaRPr>
          </a:p>
          <a:p>
            <a:endParaRPr lang="en-CA" sz="2400" dirty="0">
              <a:latin typeface="+mj-lt"/>
            </a:endParaRPr>
          </a:p>
        </p:txBody>
      </p:sp>
      <p:pic>
        <p:nvPicPr>
          <p:cNvPr id="5122" name="Picture 2" descr="Image result for king tutankhamun mum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704088"/>
            <a:ext cx="3810000" cy="584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706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4389120"/>
          </a:xfrm>
        </p:spPr>
        <p:txBody>
          <a:bodyPr>
            <a:normAutofit/>
          </a:bodyPr>
          <a:lstStyle/>
          <a:p>
            <a:r>
              <a:rPr lang="en-US" sz="2400" dirty="0" smtClean="0"/>
              <a:t>The end of the New Kingdom stared between 1070 BCE – 332 BCE as internal struggles for royal power increased and ultimately led to new smaller states and not a true empire.</a:t>
            </a:r>
          </a:p>
          <a:p>
            <a:r>
              <a:rPr lang="en-US" sz="2400" dirty="0" smtClean="0"/>
              <a:t>Over the next 700 years 10 different dynasties ruled Egypt, including Nubian, Assyrian, or Persian rulers.  </a:t>
            </a:r>
            <a:endParaRPr lang="en-CA" sz="2400" dirty="0"/>
          </a:p>
        </p:txBody>
      </p:sp>
      <p:pic>
        <p:nvPicPr>
          <p:cNvPr id="6146" name="Picture 2" descr="Image result for fall of the new kingdom egy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5812" y="2956560"/>
            <a:ext cx="5032375" cy="3774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125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TERMS:	</a:t>
            </a:r>
            <a:endParaRPr lang="en-US" sz="6600" dirty="0"/>
          </a:p>
        </p:txBody>
      </p:sp>
      <p:sp>
        <p:nvSpPr>
          <p:cNvPr id="3" name="Content Placeholder 2"/>
          <p:cNvSpPr>
            <a:spLocks noGrp="1"/>
          </p:cNvSpPr>
          <p:nvPr>
            <p:ph idx="1"/>
          </p:nvPr>
        </p:nvSpPr>
        <p:spPr/>
        <p:txBody>
          <a:bodyPr>
            <a:normAutofit/>
          </a:bodyPr>
          <a:lstStyle/>
          <a:p>
            <a:r>
              <a:rPr lang="en-US" sz="2800" dirty="0" smtClean="0">
                <a:latin typeface="+mj-lt"/>
              </a:rPr>
              <a:t>Dynasty - </a:t>
            </a:r>
            <a:r>
              <a:rPr lang="en-US" sz="2800" dirty="0">
                <a:latin typeface="+mj-lt"/>
              </a:rPr>
              <a:t>a line of hereditary rulers of a country</a:t>
            </a:r>
            <a:r>
              <a:rPr lang="en-US" sz="2800" dirty="0" smtClean="0">
                <a:latin typeface="+mj-lt"/>
              </a:rPr>
              <a:t>.</a:t>
            </a:r>
          </a:p>
          <a:p>
            <a:endParaRPr lang="en-US" sz="2800" dirty="0" smtClean="0">
              <a:latin typeface="+mj-lt"/>
            </a:endParaRPr>
          </a:p>
          <a:p>
            <a:r>
              <a:rPr lang="en-US" sz="2800" dirty="0" smtClean="0">
                <a:latin typeface="+mj-lt"/>
              </a:rPr>
              <a:t>Monarchy - </a:t>
            </a:r>
            <a:r>
              <a:rPr lang="en-US" sz="2800" dirty="0">
                <a:latin typeface="+mj-lt"/>
              </a:rPr>
              <a:t>A system of government in which one person reigns, usually a king or </a:t>
            </a:r>
            <a:r>
              <a:rPr lang="en-US" sz="2800" dirty="0" smtClean="0">
                <a:latin typeface="+mj-lt"/>
              </a:rPr>
              <a:t>queen.</a:t>
            </a:r>
          </a:p>
          <a:p>
            <a:endParaRPr lang="en-US" sz="2800" dirty="0" smtClean="0">
              <a:latin typeface="+mj-lt"/>
            </a:endParaRPr>
          </a:p>
          <a:p>
            <a:r>
              <a:rPr lang="en-US" sz="2800" dirty="0" smtClean="0">
                <a:latin typeface="+mj-lt"/>
              </a:rPr>
              <a:t>Hieroglyphics – a system of writing developed that uses pictures to represent words and sounds.</a:t>
            </a:r>
            <a:endParaRPr lang="en-US" sz="2800" dirty="0">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The Greek Period </a:t>
            </a:r>
            <a:r>
              <a:rPr lang="en-US" sz="3100" dirty="0" smtClean="0"/>
              <a:t>(332 BCE-48 BCE)</a:t>
            </a:r>
            <a:br>
              <a:rPr lang="en-US" sz="3100" dirty="0" smtClean="0"/>
            </a:br>
            <a:endParaRPr lang="en-US" sz="3100" dirty="0"/>
          </a:p>
        </p:txBody>
      </p:sp>
      <p:sp>
        <p:nvSpPr>
          <p:cNvPr id="3" name="Content Placeholder 2"/>
          <p:cNvSpPr>
            <a:spLocks noGrp="1"/>
          </p:cNvSpPr>
          <p:nvPr>
            <p:ph idx="1"/>
          </p:nvPr>
        </p:nvSpPr>
        <p:spPr>
          <a:xfrm>
            <a:off x="457200" y="1935480"/>
            <a:ext cx="4800600" cy="4389120"/>
          </a:xfrm>
        </p:spPr>
        <p:txBody>
          <a:bodyPr>
            <a:normAutofit/>
          </a:bodyPr>
          <a:lstStyle/>
          <a:p>
            <a:r>
              <a:rPr lang="en-US" sz="2400" dirty="0" smtClean="0">
                <a:latin typeface="+mj-lt"/>
              </a:rPr>
              <a:t>In 332 BCE, the Macedonian armies of Alexander the Great began to rule Egypt.</a:t>
            </a:r>
          </a:p>
          <a:p>
            <a:endParaRPr lang="en-US" sz="2400" dirty="0" smtClean="0">
              <a:latin typeface="+mj-lt"/>
            </a:endParaRPr>
          </a:p>
          <a:p>
            <a:r>
              <a:rPr lang="en-US" sz="2400" dirty="0" smtClean="0">
                <a:latin typeface="+mj-lt"/>
              </a:rPr>
              <a:t>Greek became the language of government in Egypt for almost a thousand years.</a:t>
            </a:r>
          </a:p>
          <a:p>
            <a:endParaRPr lang="en-US" sz="2400" dirty="0" smtClean="0">
              <a:latin typeface="+mj-lt"/>
            </a:endParaRPr>
          </a:p>
          <a:p>
            <a:r>
              <a:rPr lang="en-US" sz="2400" dirty="0" smtClean="0">
                <a:latin typeface="+mj-lt"/>
              </a:rPr>
              <a:t>Macedonian kings had “sister-wives” called “CLEOPATRAS”.</a:t>
            </a:r>
            <a:endParaRPr lang="en-US" sz="2400" dirty="0">
              <a:latin typeface="+mj-lt"/>
            </a:endParaRPr>
          </a:p>
        </p:txBody>
      </p:sp>
      <p:pic>
        <p:nvPicPr>
          <p:cNvPr id="4098" name="il_fi" descr="Description: http://www.mrdowling.com/images/701alexan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524" y="1600200"/>
            <a:ext cx="361532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The Roman Period</a:t>
            </a:r>
            <a:r>
              <a:rPr lang="en-US" dirty="0" smtClean="0"/>
              <a:t> </a:t>
            </a:r>
            <a:r>
              <a:rPr lang="en-US" sz="3600" dirty="0" smtClean="0"/>
              <a:t>(48 BCE- 395 CE)</a:t>
            </a:r>
            <a:r>
              <a:rPr lang="en-US" dirty="0" smtClean="0"/>
              <a:t/>
            </a:r>
            <a:br>
              <a:rPr lang="en-US" dirty="0" smtClean="0"/>
            </a:br>
            <a:endParaRPr lang="en-US" dirty="0"/>
          </a:p>
        </p:txBody>
      </p:sp>
      <p:sp>
        <p:nvSpPr>
          <p:cNvPr id="3" name="Content Placeholder 2"/>
          <p:cNvSpPr>
            <a:spLocks noGrp="1"/>
          </p:cNvSpPr>
          <p:nvPr>
            <p:ph idx="1"/>
          </p:nvPr>
        </p:nvSpPr>
        <p:spPr>
          <a:xfrm>
            <a:off x="457200" y="1295400"/>
            <a:ext cx="4648200" cy="5029200"/>
          </a:xfrm>
        </p:spPr>
        <p:txBody>
          <a:bodyPr>
            <a:normAutofit/>
          </a:bodyPr>
          <a:lstStyle/>
          <a:p>
            <a:r>
              <a:rPr lang="en-US" sz="2400" dirty="0" smtClean="0">
                <a:latin typeface="+mj-lt"/>
              </a:rPr>
              <a:t>Cleopatra VII formed an alliance on two separate occasions with Roman leaders.  First with Julius Caesar and then with Mark Anthony.</a:t>
            </a:r>
          </a:p>
          <a:p>
            <a:endParaRPr lang="en-US" sz="2400" dirty="0" smtClean="0">
              <a:latin typeface="+mj-lt"/>
            </a:endParaRPr>
          </a:p>
          <a:p>
            <a:r>
              <a:rPr lang="en-US" sz="2400" dirty="0" smtClean="0">
                <a:latin typeface="+mj-lt"/>
              </a:rPr>
              <a:t>Eventually Cleopatra and Mark Anthony were defeated by Octavian (Caesar’s nephew) and Egypt became a province of Rome.</a:t>
            </a:r>
          </a:p>
          <a:p>
            <a:endParaRPr lang="en-US" sz="2400" dirty="0">
              <a:latin typeface="+mj-lt"/>
            </a:endParaRPr>
          </a:p>
        </p:txBody>
      </p:sp>
      <p:pic>
        <p:nvPicPr>
          <p:cNvPr id="5122" name="Picture 2" descr="http://3.bp.blogspot.com/_X-A4ET-jAdw/SuLb4C_KWwI/AAAAAAAAIu8/tZA6xwpG-IM/s640/cleopatra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4698" y="1219200"/>
            <a:ext cx="3600450" cy="480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EGYPT: A HISTORICAL OVERVIEW</a:t>
            </a:r>
            <a:endParaRPr lang="en-US" dirty="0"/>
          </a:p>
        </p:txBody>
      </p:sp>
      <p:sp>
        <p:nvSpPr>
          <p:cNvPr id="3" name="Subtitle 2"/>
          <p:cNvSpPr>
            <a:spLocks noGrp="1"/>
          </p:cNvSpPr>
          <p:nvPr>
            <p:ph idx="1"/>
          </p:nvPr>
        </p:nvSpPr>
        <p:spPr/>
        <p:txBody>
          <a:bodyPr>
            <a:normAutofit/>
          </a:bodyPr>
          <a:lstStyle/>
          <a:p>
            <a:pPr>
              <a:lnSpc>
                <a:spcPct val="150000"/>
              </a:lnSpc>
            </a:pPr>
            <a:r>
              <a:rPr lang="en-US" dirty="0" smtClean="0"/>
              <a:t>Predynastic Period (3100 BCE- 2650 BCE)</a:t>
            </a:r>
          </a:p>
          <a:p>
            <a:pPr>
              <a:lnSpc>
                <a:spcPct val="150000"/>
              </a:lnSpc>
            </a:pPr>
            <a:r>
              <a:rPr lang="en-US" b="1" dirty="0" smtClean="0">
                <a:solidFill>
                  <a:srgbClr val="0070C0"/>
                </a:solidFill>
              </a:rPr>
              <a:t>Old Kingdom (2650 BCE-2134 BCE)</a:t>
            </a:r>
          </a:p>
          <a:p>
            <a:pPr>
              <a:lnSpc>
                <a:spcPct val="150000"/>
              </a:lnSpc>
            </a:pPr>
            <a:r>
              <a:rPr lang="en-US" b="1" dirty="0" smtClean="0">
                <a:solidFill>
                  <a:srgbClr val="0070C0"/>
                </a:solidFill>
              </a:rPr>
              <a:t>Middle Kingdom (2040 BCE- 1640 BCE)</a:t>
            </a:r>
          </a:p>
          <a:p>
            <a:pPr>
              <a:lnSpc>
                <a:spcPct val="150000"/>
              </a:lnSpc>
            </a:pPr>
            <a:r>
              <a:rPr lang="en-US" b="1" dirty="0" smtClean="0">
                <a:solidFill>
                  <a:srgbClr val="0070C0"/>
                </a:solidFill>
              </a:rPr>
              <a:t>New Kingdom (1550 BCE-1070 BCE)</a:t>
            </a:r>
          </a:p>
          <a:p>
            <a:pPr>
              <a:lnSpc>
                <a:spcPct val="150000"/>
              </a:lnSpc>
            </a:pPr>
            <a:r>
              <a:rPr lang="en-US" dirty="0" smtClean="0"/>
              <a:t>Greek Period (332 BCE- 48 BCE)</a:t>
            </a:r>
          </a:p>
          <a:p>
            <a:pPr>
              <a:lnSpc>
                <a:spcPct val="150000"/>
              </a:lnSpc>
            </a:pPr>
            <a:r>
              <a:rPr lang="en-US" dirty="0" smtClean="0"/>
              <a:t>Roman Period (48 BCE-395 CE)</a:t>
            </a:r>
          </a:p>
        </p:txBody>
      </p:sp>
      <p:pic>
        <p:nvPicPr>
          <p:cNvPr id="1027" name="Picture 3" descr="C:\Documents and Settings\chris.skead\Local Settings\Temporary Internet Files\Content.IE5\6H4BI90T\MPj04038110000[1].jpg"/>
          <p:cNvPicPr>
            <a:picLocks noChangeAspect="1" noChangeArrowheads="1"/>
          </p:cNvPicPr>
          <p:nvPr/>
        </p:nvPicPr>
        <p:blipFill>
          <a:blip r:embed="rId3" cstate="print"/>
          <a:srcRect/>
          <a:stretch>
            <a:fillRect/>
          </a:stretch>
        </p:blipFill>
        <p:spPr bwMode="auto">
          <a:xfrm>
            <a:off x="6553200" y="2819400"/>
            <a:ext cx="2185466" cy="3276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1143000"/>
          </a:xfrm>
        </p:spPr>
        <p:txBody>
          <a:bodyPr>
            <a:normAutofit fontScale="90000"/>
          </a:bodyPr>
          <a:lstStyle/>
          <a:p>
            <a:r>
              <a:rPr lang="en-US" sz="4000" b="1" dirty="0" smtClean="0"/>
              <a:t>Predynastic Period </a:t>
            </a:r>
            <a:r>
              <a:rPr lang="en-US" sz="4000" dirty="0" smtClean="0"/>
              <a:t/>
            </a:r>
            <a:br>
              <a:rPr lang="en-US" sz="4000" dirty="0" smtClean="0"/>
            </a:br>
            <a:r>
              <a:rPr lang="en-US" sz="4000" dirty="0" smtClean="0"/>
              <a:t>(3100 BCE-2650 BCE) 450 years</a:t>
            </a:r>
            <a:r>
              <a:rPr lang="en-US" dirty="0" smtClean="0"/>
              <a:t/>
            </a:r>
            <a:br>
              <a:rPr lang="en-US" dirty="0" smtClean="0"/>
            </a:br>
            <a:endParaRPr lang="en-US" dirty="0"/>
          </a:p>
        </p:txBody>
      </p:sp>
      <p:sp>
        <p:nvSpPr>
          <p:cNvPr id="3" name="Content Placeholder 2"/>
          <p:cNvSpPr>
            <a:spLocks noGrp="1"/>
          </p:cNvSpPr>
          <p:nvPr>
            <p:ph idx="1"/>
          </p:nvPr>
        </p:nvSpPr>
        <p:spPr>
          <a:xfrm>
            <a:off x="339436" y="2057400"/>
            <a:ext cx="4461164" cy="4389120"/>
          </a:xfrm>
        </p:spPr>
        <p:txBody>
          <a:bodyPr>
            <a:normAutofit/>
          </a:bodyPr>
          <a:lstStyle/>
          <a:p>
            <a:r>
              <a:rPr lang="en-US" dirty="0" smtClean="0">
                <a:latin typeface="+mj-lt"/>
              </a:rPr>
              <a:t>Before Egypt became unified. Communities were separate but shared early forms of writing.</a:t>
            </a:r>
          </a:p>
          <a:p>
            <a:endParaRPr lang="en-US" dirty="0" smtClean="0">
              <a:latin typeface="+mj-lt"/>
            </a:endParaRPr>
          </a:p>
          <a:p>
            <a:r>
              <a:rPr lang="en-US" dirty="0" smtClean="0">
                <a:latin typeface="+mj-lt"/>
              </a:rPr>
              <a:t>Archeologists suggest early Egyptians were farmers who lived in small oval shaped huts along “streets”.</a:t>
            </a:r>
            <a:endParaRPr lang="en-US" dirty="0">
              <a:latin typeface="+mj-lt"/>
            </a:endParaRPr>
          </a:p>
        </p:txBody>
      </p:sp>
      <p:pic>
        <p:nvPicPr>
          <p:cNvPr id="1026" name="Picture 2" descr="http://3.bp.blogspot.com/-ttP0Z7DZUiM/UCQq7taznyI/AAAAAAAAQug/0W1mFam3pMM/s1600/hierakonpolis_pnt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058" y="1676400"/>
            <a:ext cx="4005314"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98153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30892"/>
            <a:ext cx="4648200" cy="5469908"/>
          </a:xfrm>
        </p:spPr>
        <p:txBody>
          <a:bodyPr>
            <a:normAutofit/>
          </a:bodyPr>
          <a:lstStyle/>
          <a:p>
            <a:r>
              <a:rPr lang="en-US" dirty="0" smtClean="0">
                <a:latin typeface="+mj-lt"/>
              </a:rPr>
              <a:t>Two regions of Upper Egypt and Lower Egypt began as separate kingdoms.  </a:t>
            </a:r>
          </a:p>
          <a:p>
            <a:endParaRPr lang="en-US" dirty="0" smtClean="0">
              <a:latin typeface="+mj-lt"/>
            </a:endParaRPr>
          </a:p>
          <a:p>
            <a:r>
              <a:rPr lang="en-US" dirty="0" smtClean="0">
                <a:latin typeface="+mj-lt"/>
              </a:rPr>
              <a:t>The rulers of Upper Egypt wore a tall white crown, while the rulers of Lower Egypt wore a red crown.</a:t>
            </a:r>
          </a:p>
          <a:p>
            <a:endParaRPr lang="en-US" dirty="0" smtClean="0">
              <a:latin typeface="+mj-lt"/>
            </a:endParaRPr>
          </a:p>
          <a:p>
            <a:r>
              <a:rPr lang="en-US" dirty="0" smtClean="0">
                <a:latin typeface="+mj-lt"/>
              </a:rPr>
              <a:t>A war was fought between the two, in which Upper Egypt won, making Egypt united.</a:t>
            </a:r>
          </a:p>
          <a:p>
            <a:endParaRPr lang="en-US" dirty="0">
              <a:latin typeface="+mj-lt"/>
            </a:endParaRPr>
          </a:p>
        </p:txBody>
      </p:sp>
      <p:pic>
        <p:nvPicPr>
          <p:cNvPr id="3074" name="Picture 2" descr="http://www.carnegiemnh.org/exhibitions/egypt/images/nilemap.gif"/>
          <p:cNvPicPr>
            <a:picLocks noChangeAspect="1" noChangeArrowheads="1"/>
          </p:cNvPicPr>
          <p:nvPr/>
        </p:nvPicPr>
        <p:blipFill>
          <a:blip r:embed="rId2" cstate="print"/>
          <a:srcRect/>
          <a:stretch>
            <a:fillRect/>
          </a:stretch>
        </p:blipFill>
        <p:spPr bwMode="auto">
          <a:xfrm>
            <a:off x="5105400" y="152401"/>
            <a:ext cx="3886200" cy="6509982"/>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Post “War”</a:t>
            </a:r>
            <a:endParaRPr lang="en-US" dirty="0"/>
          </a:p>
        </p:txBody>
      </p:sp>
      <p:sp>
        <p:nvSpPr>
          <p:cNvPr id="3" name="Content Placeholder 2"/>
          <p:cNvSpPr>
            <a:spLocks noGrp="1"/>
          </p:cNvSpPr>
          <p:nvPr>
            <p:ph idx="1"/>
          </p:nvPr>
        </p:nvSpPr>
        <p:spPr>
          <a:xfrm>
            <a:off x="457200" y="1524002"/>
            <a:ext cx="8305800" cy="2115456"/>
          </a:xfrm>
        </p:spPr>
        <p:txBody>
          <a:bodyPr>
            <a:noAutofit/>
          </a:bodyPr>
          <a:lstStyle/>
          <a:p>
            <a:r>
              <a:rPr lang="en-US" sz="2800" dirty="0">
                <a:latin typeface="+mj-lt"/>
              </a:rPr>
              <a:t>The king who unified the country was </a:t>
            </a:r>
            <a:r>
              <a:rPr lang="en-US" sz="2800" b="1" dirty="0" smtClean="0">
                <a:latin typeface="+mj-lt"/>
              </a:rPr>
              <a:t>King</a:t>
            </a:r>
            <a:r>
              <a:rPr lang="en-US" sz="2800" dirty="0" smtClean="0">
                <a:latin typeface="+mj-lt"/>
              </a:rPr>
              <a:t> </a:t>
            </a:r>
            <a:r>
              <a:rPr lang="en-US" sz="2800" b="1" dirty="0" smtClean="0">
                <a:latin typeface="+mj-lt"/>
              </a:rPr>
              <a:t>Menes </a:t>
            </a:r>
            <a:r>
              <a:rPr lang="en-US" sz="2800" dirty="0" smtClean="0">
                <a:latin typeface="+mj-lt"/>
              </a:rPr>
              <a:t>from Upper Egypt.  </a:t>
            </a:r>
            <a:r>
              <a:rPr lang="en-US" sz="2800" dirty="0">
                <a:latin typeface="+mj-lt"/>
              </a:rPr>
              <a:t>He began the first </a:t>
            </a:r>
            <a:r>
              <a:rPr lang="en-US" sz="2800" dirty="0" smtClean="0">
                <a:latin typeface="+mj-lt"/>
              </a:rPr>
              <a:t>dynasty</a:t>
            </a:r>
            <a:r>
              <a:rPr lang="en-US" sz="2800" b="1" dirty="0" smtClean="0">
                <a:latin typeface="+mj-lt"/>
              </a:rPr>
              <a:t>.</a:t>
            </a:r>
            <a:endParaRPr lang="en-US" sz="2800" dirty="0" smtClean="0">
              <a:latin typeface="+mj-lt"/>
            </a:endParaRPr>
          </a:p>
          <a:p>
            <a:r>
              <a:rPr lang="en-US" sz="2800" dirty="0" smtClean="0">
                <a:latin typeface="+mj-lt"/>
              </a:rPr>
              <a:t>Later rulers wore a double crown representing both regions , and became known as “Lord of the Two Lands”.</a:t>
            </a:r>
          </a:p>
          <a:p>
            <a:endParaRPr lang="en-US" sz="2800" dirty="0" smtClean="0">
              <a:latin typeface="+mj-lt"/>
            </a:endParaRPr>
          </a:p>
          <a:p>
            <a:endParaRPr lang="en-US" sz="1800" dirty="0">
              <a:latin typeface="+mj-lt"/>
            </a:endParaRPr>
          </a:p>
        </p:txBody>
      </p:sp>
      <p:pic>
        <p:nvPicPr>
          <p:cNvPr id="2050" name="Picture 2" descr="http://tracingthepast.com/web_images/crown2.jpg"/>
          <p:cNvPicPr>
            <a:picLocks noChangeAspect="1" noChangeArrowheads="1"/>
          </p:cNvPicPr>
          <p:nvPr/>
        </p:nvPicPr>
        <p:blipFill>
          <a:blip r:embed="rId2" cstate="print"/>
          <a:srcRect/>
          <a:stretch>
            <a:fillRect/>
          </a:stretch>
        </p:blipFill>
        <p:spPr bwMode="auto">
          <a:xfrm>
            <a:off x="5715000" y="3417570"/>
            <a:ext cx="3276600" cy="3440430"/>
          </a:xfrm>
          <a:prstGeom prst="rect">
            <a:avLst/>
          </a:prstGeom>
          <a:noFill/>
        </p:spPr>
      </p:pic>
      <p:sp>
        <p:nvSpPr>
          <p:cNvPr id="4" name="TextBox 3"/>
          <p:cNvSpPr txBox="1"/>
          <p:nvPr/>
        </p:nvSpPr>
        <p:spPr>
          <a:xfrm>
            <a:off x="457200" y="4445287"/>
            <a:ext cx="4953000" cy="1384995"/>
          </a:xfrm>
          <a:prstGeom prst="rect">
            <a:avLst/>
          </a:prstGeom>
          <a:noFill/>
        </p:spPr>
        <p:txBody>
          <a:bodyPr wrap="square" rtlCol="0">
            <a:spAutoFit/>
          </a:bodyPr>
          <a:lstStyle/>
          <a:p>
            <a:r>
              <a:rPr lang="en-CA" sz="2800" dirty="0">
                <a:latin typeface="+mj-lt"/>
              </a:rPr>
              <a:t>A</a:t>
            </a:r>
            <a:r>
              <a:rPr lang="en-CA" sz="2800" dirty="0">
                <a:solidFill>
                  <a:srgbClr val="FF0000"/>
                </a:solidFill>
                <a:latin typeface="+mj-lt"/>
              </a:rPr>
              <a:t> </a:t>
            </a:r>
            <a:r>
              <a:rPr lang="en-CA" sz="2800" i="1" dirty="0">
                <a:solidFill>
                  <a:srgbClr val="FF0000"/>
                </a:solidFill>
                <a:latin typeface="+mj-lt"/>
              </a:rPr>
              <a:t>dynasty</a:t>
            </a:r>
            <a:r>
              <a:rPr lang="en-CA" sz="2800" dirty="0">
                <a:solidFill>
                  <a:srgbClr val="FF0000"/>
                </a:solidFill>
                <a:latin typeface="+mj-lt"/>
              </a:rPr>
              <a:t> </a:t>
            </a:r>
            <a:r>
              <a:rPr lang="en-CA" sz="2800" dirty="0">
                <a:latin typeface="+mj-lt"/>
              </a:rPr>
              <a:t>is a sequence of rulers </a:t>
            </a:r>
            <a:r>
              <a:rPr lang="en-CA" sz="2800" dirty="0" smtClean="0">
                <a:latin typeface="+mj-lt"/>
              </a:rPr>
              <a:t>considered </a:t>
            </a:r>
            <a:r>
              <a:rPr lang="en-CA" sz="2800" dirty="0">
                <a:latin typeface="+mj-lt"/>
              </a:rPr>
              <a:t>as members of the same </a:t>
            </a:r>
            <a:r>
              <a:rPr lang="en-CA" sz="2800" dirty="0" smtClean="0">
                <a:latin typeface="+mj-lt"/>
              </a:rPr>
              <a:t>family</a:t>
            </a:r>
            <a:r>
              <a:rPr lang="en-CA" sz="2800" dirty="0">
                <a:latin typeface="+mj-lt"/>
              </a:rPr>
              <a:t>. </a:t>
            </a:r>
            <a:endParaRPr lang="en-US" sz="2800" dirty="0">
              <a:latin typeface="+mj-l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p:cTn id="21" dur="1000" fill="hold"/>
                                        <p:tgtEl>
                                          <p:spTgt spid="2050"/>
                                        </p:tgtEl>
                                        <p:attrNameLst>
                                          <p:attrName>ppt_w</p:attrName>
                                        </p:attrNameLst>
                                      </p:cBhvr>
                                      <p:tavLst>
                                        <p:tav tm="0">
                                          <p:val>
                                            <p:strVal val="#ppt_w*0.70"/>
                                          </p:val>
                                        </p:tav>
                                        <p:tav tm="100000">
                                          <p:val>
                                            <p:strVal val="#ppt_w"/>
                                          </p:val>
                                        </p:tav>
                                      </p:tavLst>
                                    </p:anim>
                                    <p:anim calcmode="lin" valueType="num">
                                      <p:cBhvr>
                                        <p:cTn id="22" dur="1000" fill="hold"/>
                                        <p:tgtEl>
                                          <p:spTgt spid="2050"/>
                                        </p:tgtEl>
                                        <p:attrNameLst>
                                          <p:attrName>ppt_h</p:attrName>
                                        </p:attrNameLst>
                                      </p:cBhvr>
                                      <p:tavLst>
                                        <p:tav tm="0">
                                          <p:val>
                                            <p:strVal val="#ppt_h"/>
                                          </p:val>
                                        </p:tav>
                                        <p:tav tm="100000">
                                          <p:val>
                                            <p:strVal val="#ppt_h"/>
                                          </p:val>
                                        </p:tav>
                                      </p:tavLst>
                                    </p:anim>
                                    <p:animEffect transition="in" filter="fade">
                                      <p:cBhvr>
                                        <p:cTn id="23"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rmAutofit fontScale="90000"/>
          </a:bodyPr>
          <a:lstStyle/>
          <a:p>
            <a:r>
              <a:rPr lang="en-US" b="1" u="sng" dirty="0" smtClean="0"/>
              <a:t>The Old Kingdom </a:t>
            </a:r>
            <a:r>
              <a:rPr lang="en-US" sz="3100" dirty="0" smtClean="0"/>
              <a:t>(2650 BCE – 2134 BCE)</a:t>
            </a:r>
            <a:r>
              <a:rPr lang="en-US" u="sng" dirty="0" smtClean="0"/>
              <a:t/>
            </a:r>
            <a:br>
              <a:rPr lang="en-US" u="sng" dirty="0" smtClean="0"/>
            </a:br>
            <a:r>
              <a:rPr lang="en-US" sz="2700" u="sng" dirty="0" smtClean="0"/>
              <a:t>AKA “The Age of the Pyramids” </a:t>
            </a:r>
            <a:endParaRPr lang="en-US" dirty="0"/>
          </a:p>
        </p:txBody>
      </p:sp>
      <p:sp>
        <p:nvSpPr>
          <p:cNvPr id="3" name="Content Placeholder 2"/>
          <p:cNvSpPr>
            <a:spLocks noGrp="1"/>
          </p:cNvSpPr>
          <p:nvPr>
            <p:ph idx="1"/>
          </p:nvPr>
        </p:nvSpPr>
        <p:spPr>
          <a:xfrm>
            <a:off x="381000" y="1999218"/>
            <a:ext cx="5105400" cy="4495800"/>
          </a:xfrm>
        </p:spPr>
        <p:txBody>
          <a:bodyPr/>
          <a:lstStyle/>
          <a:p>
            <a:r>
              <a:rPr lang="en-US" dirty="0" smtClean="0">
                <a:latin typeface="+mj-lt"/>
              </a:rPr>
              <a:t>Historians often describe the Old Kingdom as “the age of the pyramids” because these structures are one of the greatest achievements of the period.</a:t>
            </a:r>
          </a:p>
          <a:p>
            <a:endParaRPr lang="en-US" dirty="0" smtClean="0">
              <a:latin typeface="+mj-lt"/>
            </a:endParaRPr>
          </a:p>
          <a:p>
            <a:r>
              <a:rPr lang="en-US" dirty="0" smtClean="0">
                <a:latin typeface="+mj-lt"/>
              </a:rPr>
              <a:t>Memphis was the capital during much of this time.</a:t>
            </a:r>
          </a:p>
          <a:p>
            <a:endParaRPr lang="en-US" dirty="0">
              <a:latin typeface="+mj-lt"/>
            </a:endParaRPr>
          </a:p>
        </p:txBody>
      </p:sp>
      <p:pic>
        <p:nvPicPr>
          <p:cNvPr id="16387" name="Picture 3" descr="C:\Documents and Settings\chris.skead\Local Settings\Temporary Internet Files\Content.IE5\89AN456R\MPj04032430000[1].jpg"/>
          <p:cNvPicPr>
            <a:picLocks noChangeAspect="1" noChangeArrowheads="1"/>
          </p:cNvPicPr>
          <p:nvPr/>
        </p:nvPicPr>
        <p:blipFill>
          <a:blip r:embed="rId2" cstate="print"/>
          <a:srcRect/>
          <a:stretch>
            <a:fillRect/>
          </a:stretch>
        </p:blipFill>
        <p:spPr bwMode="auto">
          <a:xfrm>
            <a:off x="5867400" y="2133600"/>
            <a:ext cx="2819400" cy="4227036"/>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4470400" cy="5029200"/>
          </a:xfrm>
        </p:spPr>
        <p:txBody>
          <a:bodyPr>
            <a:normAutofit/>
          </a:bodyPr>
          <a:lstStyle/>
          <a:p>
            <a:r>
              <a:rPr lang="en-US" dirty="0" smtClean="0">
                <a:latin typeface="+mj-lt"/>
              </a:rPr>
              <a:t>In 2650 BCE </a:t>
            </a:r>
            <a:r>
              <a:rPr lang="en-US" b="1" dirty="0" smtClean="0">
                <a:latin typeface="+mj-lt"/>
              </a:rPr>
              <a:t>King </a:t>
            </a:r>
            <a:r>
              <a:rPr lang="en-US" b="1" dirty="0" err="1" smtClean="0">
                <a:latin typeface="+mj-lt"/>
              </a:rPr>
              <a:t>Djoser</a:t>
            </a:r>
            <a:r>
              <a:rPr lang="en-US" b="1" dirty="0" smtClean="0">
                <a:latin typeface="+mj-lt"/>
              </a:rPr>
              <a:t> </a:t>
            </a:r>
            <a:r>
              <a:rPr lang="en-US" dirty="0" smtClean="0">
                <a:latin typeface="+mj-lt"/>
              </a:rPr>
              <a:t>finally created a government strong enough to command the country.</a:t>
            </a:r>
          </a:p>
          <a:p>
            <a:endParaRPr lang="en-US" dirty="0" smtClean="0">
              <a:latin typeface="+mj-lt"/>
            </a:endParaRPr>
          </a:p>
          <a:p>
            <a:r>
              <a:rPr lang="en-US" dirty="0" smtClean="0">
                <a:latin typeface="+mj-lt"/>
              </a:rPr>
              <a:t>He ordered his people to construct an enormous tomb,  the </a:t>
            </a:r>
            <a:r>
              <a:rPr lang="en-US" b="1" dirty="0" smtClean="0">
                <a:latin typeface="+mj-lt"/>
              </a:rPr>
              <a:t>Step Pyramid at Saqqara</a:t>
            </a:r>
            <a:r>
              <a:rPr lang="en-US" dirty="0" smtClean="0">
                <a:latin typeface="+mj-lt"/>
              </a:rPr>
              <a:t>.  This symbolized </a:t>
            </a:r>
            <a:r>
              <a:rPr lang="en-US" dirty="0" err="1" smtClean="0">
                <a:latin typeface="+mj-lt"/>
              </a:rPr>
              <a:t>Djoser’s</a:t>
            </a:r>
            <a:r>
              <a:rPr lang="en-US" dirty="0" smtClean="0">
                <a:latin typeface="+mj-lt"/>
              </a:rPr>
              <a:t> power.  Imhotep was the master builder of this first pyramid. </a:t>
            </a:r>
          </a:p>
          <a:p>
            <a:endParaRPr lang="en-US" dirty="0">
              <a:latin typeface="+mj-lt"/>
            </a:endParaRPr>
          </a:p>
        </p:txBody>
      </p:sp>
      <p:pic>
        <p:nvPicPr>
          <p:cNvPr id="17410" name="Picture 2" descr="http://farm1.static.flickr.com/124/319905391_d3b8d61db2.jpg"/>
          <p:cNvPicPr>
            <a:picLocks noChangeAspect="1" noChangeArrowheads="1"/>
          </p:cNvPicPr>
          <p:nvPr/>
        </p:nvPicPr>
        <p:blipFill>
          <a:blip r:embed="rId3" cstate="print"/>
          <a:srcRect/>
          <a:stretch>
            <a:fillRect/>
          </a:stretch>
        </p:blipFill>
        <p:spPr bwMode="auto">
          <a:xfrm>
            <a:off x="4927600" y="2514600"/>
            <a:ext cx="4064000" cy="304800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7410"/>
                                        </p:tgtEl>
                                        <p:attrNameLst>
                                          <p:attrName>style.visibility</p:attrName>
                                        </p:attrNameLst>
                                      </p:cBhvr>
                                      <p:to>
                                        <p:strVal val="visible"/>
                                      </p:to>
                                    </p:set>
                                    <p:anim calcmode="lin" valueType="num">
                                      <p:cBhvr>
                                        <p:cTn id="14" dur="1000" fill="hold"/>
                                        <p:tgtEl>
                                          <p:spTgt spid="17410"/>
                                        </p:tgtEl>
                                        <p:attrNameLst>
                                          <p:attrName>ppt_w</p:attrName>
                                        </p:attrNameLst>
                                      </p:cBhvr>
                                      <p:tavLst>
                                        <p:tav tm="0">
                                          <p:val>
                                            <p:strVal val="#ppt_w*0.70"/>
                                          </p:val>
                                        </p:tav>
                                        <p:tav tm="100000">
                                          <p:val>
                                            <p:strVal val="#ppt_w"/>
                                          </p:val>
                                        </p:tav>
                                      </p:tavLst>
                                    </p:anim>
                                    <p:anim calcmode="lin" valueType="num">
                                      <p:cBhvr>
                                        <p:cTn id="15" dur="1000" fill="hold"/>
                                        <p:tgtEl>
                                          <p:spTgt spid="17410"/>
                                        </p:tgtEl>
                                        <p:attrNameLst>
                                          <p:attrName>ppt_h</p:attrName>
                                        </p:attrNameLst>
                                      </p:cBhvr>
                                      <p:tavLst>
                                        <p:tav tm="0">
                                          <p:val>
                                            <p:strVal val="#ppt_h"/>
                                          </p:val>
                                        </p:tav>
                                        <p:tav tm="100000">
                                          <p:val>
                                            <p:strVal val="#ppt_h"/>
                                          </p:val>
                                        </p:tav>
                                      </p:tavLst>
                                    </p:anim>
                                    <p:animEffect transition="in" filter="fade">
                                      <p:cBhvr>
                                        <p:cTn id="16" dur="1000"/>
                                        <p:tgtEl>
                                          <p:spTgt spid="1741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953000" cy="4953000"/>
          </a:xfrm>
        </p:spPr>
        <p:txBody>
          <a:bodyPr>
            <a:normAutofit/>
          </a:bodyPr>
          <a:lstStyle/>
          <a:p>
            <a:r>
              <a:rPr lang="en-US" dirty="0" smtClean="0"/>
              <a:t>During this period Egyptians considered their rulers to be living gods.  The kings became  known as </a:t>
            </a:r>
            <a:r>
              <a:rPr lang="en-US" b="1" dirty="0" smtClean="0"/>
              <a:t>Pharaohs</a:t>
            </a:r>
            <a:r>
              <a:rPr lang="en-US" dirty="0" smtClean="0"/>
              <a:t>. </a:t>
            </a:r>
          </a:p>
          <a:p>
            <a:endParaRPr lang="en-US" dirty="0" smtClean="0"/>
          </a:p>
          <a:p>
            <a:r>
              <a:rPr lang="en-US" dirty="0" smtClean="0"/>
              <a:t>These kings demonstrated an attitude of being more than earthly humans by remaining distant from the general population.</a:t>
            </a:r>
          </a:p>
          <a:p>
            <a:endParaRPr lang="en-US" dirty="0"/>
          </a:p>
        </p:txBody>
      </p:sp>
      <p:pic>
        <p:nvPicPr>
          <p:cNvPr id="18434" name="Picture 2" descr="http://www.supercoloring.com/wp-content/main/2009_11/Egyptian-pharaohs-coloring-page.jpg"/>
          <p:cNvPicPr>
            <a:picLocks noChangeAspect="1" noChangeArrowheads="1"/>
          </p:cNvPicPr>
          <p:nvPr/>
        </p:nvPicPr>
        <p:blipFill>
          <a:blip r:embed="rId3" cstate="print"/>
          <a:srcRect/>
          <a:stretch>
            <a:fillRect/>
          </a:stretch>
        </p:blipFill>
        <p:spPr bwMode="auto">
          <a:xfrm>
            <a:off x="5257799" y="2057400"/>
            <a:ext cx="3687209" cy="441960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2349</TotalTime>
  <Words>1250</Words>
  <Application>Microsoft Office PowerPoint</Application>
  <PresentationFormat>On-screen Show (4:3)</PresentationFormat>
  <Paragraphs>105</Paragraphs>
  <Slides>21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Constantia</vt:lpstr>
      <vt:lpstr>Wingdings 2</vt:lpstr>
      <vt:lpstr>Flow</vt:lpstr>
      <vt:lpstr>Egypt</vt:lpstr>
      <vt:lpstr>TERMS: </vt:lpstr>
      <vt:lpstr>EGYPT: A HISTORICAL OVERVIEW</vt:lpstr>
      <vt:lpstr>Predynastic Period  (3100 BCE-2650 BCE) 450 years </vt:lpstr>
      <vt:lpstr>PowerPoint Presentation</vt:lpstr>
      <vt:lpstr>Post “War”</vt:lpstr>
      <vt:lpstr>The Old Kingdom (2650 BCE – 2134 BCE) AKA “The Age of the Pyramids” </vt:lpstr>
      <vt:lpstr>PowerPoint Presentation</vt:lpstr>
      <vt:lpstr>PowerPoint Presentation</vt:lpstr>
      <vt:lpstr>Pyramids and Tombs</vt:lpstr>
      <vt:lpstr>Symbols of Power</vt:lpstr>
      <vt:lpstr>PowerPoint Presentation</vt:lpstr>
      <vt:lpstr>The Middle Kingdom (2040 BCE-1640 BCE)</vt:lpstr>
      <vt:lpstr>PowerPoint Presentation</vt:lpstr>
      <vt:lpstr>The New Kingdom  “ The Age of the Empire” (1550 BCE- 1070 BCE) </vt:lpstr>
      <vt:lpstr>PowerPoint Presentation</vt:lpstr>
      <vt:lpstr>PowerPoint Presentation</vt:lpstr>
      <vt:lpstr>PowerPoint Presentation</vt:lpstr>
      <vt:lpstr>PowerPoint Presentation</vt:lpstr>
      <vt:lpstr>The Greek Period (332 BCE-48 BCE) </vt:lpstr>
      <vt:lpstr>The Roman Period (48 BCE- 395 CE) </vt:lpstr>
    </vt:vector>
  </TitlesOfParts>
  <Company>Dept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EGYPT: A HISTORICAL OVERVIEW</dc:title>
  <dc:creator>Champion, Andrew    (ASD-W)</dc:creator>
  <cp:lastModifiedBy>Firlotte, Julie (ASD-N)</cp:lastModifiedBy>
  <cp:revision>40</cp:revision>
  <cp:lastPrinted>2018-10-18T12:12:31Z</cp:lastPrinted>
  <dcterms:created xsi:type="dcterms:W3CDTF">2010-02-18T11:53:35Z</dcterms:created>
  <dcterms:modified xsi:type="dcterms:W3CDTF">2020-05-04T11:27:24Z</dcterms:modified>
</cp:coreProperties>
</file>