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15"/>
  </p:notesMasterIdLst>
  <p:sldIdLst>
    <p:sldId id="256" r:id="rId2"/>
    <p:sldId id="257" r:id="rId3"/>
    <p:sldId id="260" r:id="rId4"/>
    <p:sldId id="264" r:id="rId5"/>
    <p:sldId id="258" r:id="rId6"/>
    <p:sldId id="259" r:id="rId7"/>
    <p:sldId id="261" r:id="rId8"/>
    <p:sldId id="262" r:id="rId9"/>
    <p:sldId id="263" r:id="rId10"/>
    <p:sldId id="267"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0" autoAdjust="0"/>
  </p:normalViewPr>
  <p:slideViewPr>
    <p:cSldViewPr>
      <p:cViewPr varScale="1">
        <p:scale>
          <a:sx n="54" d="100"/>
          <a:sy n="54" d="100"/>
        </p:scale>
        <p:origin x="18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5242C-3153-459C-BDA3-061B255097D1}" type="datetimeFigureOut">
              <a:rPr lang="en-CA" smtClean="0"/>
              <a:t>2020-05-18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F0E47-A6B4-481A-817D-1D0E388FEE3B}" type="slidenum">
              <a:rPr lang="en-CA" smtClean="0"/>
              <a:t>‹#›</a:t>
            </a:fld>
            <a:endParaRPr lang="en-CA"/>
          </a:p>
        </p:txBody>
      </p:sp>
    </p:spTree>
    <p:extLst>
      <p:ext uri="{BB962C8B-B14F-4D97-AF65-F5344CB8AC3E}">
        <p14:creationId xmlns:p14="http://schemas.microsoft.com/office/powerpoint/2010/main" val="99784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Giza_Plateau" TargetMode="External"/><Relationship Id="rId3" Type="http://schemas.openxmlformats.org/officeDocument/2006/relationships/hyperlink" Target="https://en.wikipedia.org/wiki/Neferirkare_Kakai" TargetMode="External"/><Relationship Id="rId7" Type="http://schemas.openxmlformats.org/officeDocument/2006/relationships/hyperlink" Target="https://en.wikipedia.org/wiki/Great_Pyramid_of_Giz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Architect" TargetMode="External"/><Relationship Id="rId5" Type="http://schemas.openxmlformats.org/officeDocument/2006/relationships/hyperlink" Target="https://en.wikipedia.org/wiki/Floruit" TargetMode="External"/><Relationship Id="rId10" Type="http://schemas.openxmlformats.org/officeDocument/2006/relationships/hyperlink" Target="https://en.wikipedia.org/wiki/Vizier_(Ancient_Egypt)" TargetMode="External"/><Relationship Id="rId4" Type="http://schemas.openxmlformats.org/officeDocument/2006/relationships/hyperlink" Target="https://en.wikipedia.org/wiki/Prime_minister" TargetMode="External"/><Relationship Id="rId9" Type="http://schemas.openxmlformats.org/officeDocument/2006/relationships/hyperlink" Target="https://en.wikipedia.org/wiki/Egyp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Ancient Egyptians looked upon the</a:t>
            </a:r>
            <a:r>
              <a:rPr lang="en-US" baseline="0" dirty="0" smtClean="0"/>
              <a:t> pharaoh as a living god, a descendant of the great sun god Re. They also believed that Horus, a powerful sky god, represented as a hawk, entered the Pharaoh when he/she sat on the thrown. After death the deceased pharaoh was referred to as Osiris, god of the dead.</a:t>
            </a:r>
          </a:p>
          <a:p>
            <a:pPr marL="171450" indent="-171450">
              <a:buFont typeface="Arial" panose="020B0604020202020204" pitchFamily="34" charset="0"/>
              <a:buChar char="•"/>
            </a:pPr>
            <a:r>
              <a:rPr lang="en-US" baseline="0" dirty="0" smtClean="0"/>
              <a:t>Pharaoh’s often acted very much like the Nile river, calm and steady. They were not tyrants like other rulers that were found in placed like Mesopotamia.</a:t>
            </a: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4</a:t>
            </a:fld>
            <a:endParaRPr lang="en-CA"/>
          </a:p>
        </p:txBody>
      </p:sp>
    </p:spTree>
    <p:extLst>
      <p:ext uri="{BB962C8B-B14F-4D97-AF65-F5344CB8AC3E}">
        <p14:creationId xmlns:p14="http://schemas.microsoft.com/office/powerpoint/2010/main" val="132169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4 women ruled</a:t>
            </a:r>
            <a:r>
              <a:rPr lang="en-US" baseline="0" dirty="0" smtClean="0"/>
              <a:t> ancient Egypt</a:t>
            </a: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5</a:t>
            </a:fld>
            <a:endParaRPr lang="en-CA"/>
          </a:p>
        </p:txBody>
      </p:sp>
    </p:spTree>
    <p:extLst>
      <p:ext uri="{BB962C8B-B14F-4D97-AF65-F5344CB8AC3E}">
        <p14:creationId xmlns:p14="http://schemas.microsoft.com/office/powerpoint/2010/main" val="165069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The viziers were often appointed by the pharaoh. During the Old Kingdom Viziers were exclusively drawn from the royal family, while from the period around the reign of </a:t>
            </a:r>
            <a:r>
              <a:rPr lang="en-US" sz="1600" b="0" i="0" u="none" strike="noStrike" kern="1200" dirty="0" err="1" smtClean="0">
                <a:solidFill>
                  <a:schemeClr val="tx1"/>
                </a:solidFill>
                <a:effectLst/>
                <a:latin typeface="+mn-lt"/>
                <a:ea typeface="+mn-ea"/>
                <a:cs typeface="+mn-cs"/>
                <a:hlinkClick r:id="rId3" tooltip="Neferirkare Kakai"/>
              </a:rPr>
              <a:t>Neferirkare</a:t>
            </a:r>
            <a:r>
              <a:rPr lang="en-US" sz="1600" b="0" i="0" u="none" strike="noStrike" kern="1200" dirty="0" smtClean="0">
                <a:solidFill>
                  <a:schemeClr val="tx1"/>
                </a:solidFill>
                <a:effectLst/>
                <a:latin typeface="+mn-lt"/>
                <a:ea typeface="+mn-ea"/>
                <a:cs typeface="+mn-cs"/>
                <a:hlinkClick r:id="rId3" tooltip="Neferirkare Kakai"/>
              </a:rPr>
              <a:t> </a:t>
            </a:r>
            <a:r>
              <a:rPr lang="en-US" sz="1600" b="0" i="0" u="none" strike="noStrike" kern="1200" dirty="0" err="1" smtClean="0">
                <a:solidFill>
                  <a:schemeClr val="tx1"/>
                </a:solidFill>
                <a:effectLst/>
                <a:latin typeface="+mn-lt"/>
                <a:ea typeface="+mn-ea"/>
                <a:cs typeface="+mn-cs"/>
                <a:hlinkClick r:id="rId3" tooltip="Neferirkare Kakai"/>
              </a:rPr>
              <a:t>Kakai</a:t>
            </a:r>
            <a:r>
              <a:rPr lang="en-US" sz="1600" b="0" i="0" kern="1200" dirty="0" smtClean="0">
                <a:solidFill>
                  <a:schemeClr val="tx1"/>
                </a:solidFill>
                <a:effectLst/>
                <a:latin typeface="+mn-lt"/>
                <a:ea typeface="+mn-ea"/>
                <a:cs typeface="+mn-cs"/>
              </a:rPr>
              <a:t> onwards, they were chosen according to loyalty and talent or inherited the position from their fathers.</a:t>
            </a:r>
            <a:endParaRPr lang="en-US" sz="1600" b="0" i="0" u="none" strike="noStrike" kern="1200" baseline="300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The viziers were appointed by the pharaohs, but often belonged to a pharaoh's family. The vizier's paramount duty was to supervise the running of the country, such as a </a:t>
            </a:r>
            <a:r>
              <a:rPr lang="en-US" sz="1600" b="0" i="0" u="none" strike="noStrike" kern="1200" dirty="0" smtClean="0">
                <a:solidFill>
                  <a:schemeClr val="tx1"/>
                </a:solidFill>
                <a:effectLst/>
                <a:latin typeface="+mn-lt"/>
                <a:ea typeface="+mn-ea"/>
                <a:cs typeface="+mn-cs"/>
                <a:hlinkClick r:id="rId4" tooltip="Prime minister"/>
              </a:rPr>
              <a:t>prime minister</a:t>
            </a:r>
            <a:r>
              <a:rPr lang="en-US" sz="1600" b="0" i="0" kern="1200" dirty="0" smtClean="0">
                <a:solidFill>
                  <a:schemeClr val="tx1"/>
                </a:solidFill>
                <a:effectLst/>
                <a:latin typeface="+mn-lt"/>
                <a:ea typeface="+mn-ea"/>
                <a:cs typeface="+mn-cs"/>
              </a:rPr>
              <a:t>, at times even small details of it such as sampling the city's water supply.</a:t>
            </a:r>
          </a:p>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(Top</a:t>
            </a:r>
            <a:r>
              <a:rPr lang="en-US" sz="1600" b="0" i="0" kern="1200" baseline="0" dirty="0" smtClean="0">
                <a:solidFill>
                  <a:schemeClr val="tx1"/>
                </a:solidFill>
                <a:effectLst/>
                <a:latin typeface="+mn-lt"/>
                <a:ea typeface="+mn-ea"/>
                <a:cs typeface="+mn-cs"/>
              </a:rPr>
              <a:t> Pic) </a:t>
            </a:r>
            <a:r>
              <a:rPr lang="en-US" sz="1200" b="1" i="0" kern="1200" dirty="0" err="1" smtClean="0">
                <a:solidFill>
                  <a:schemeClr val="tx1"/>
                </a:solidFill>
                <a:effectLst/>
                <a:latin typeface="+mn-lt"/>
                <a:ea typeface="+mn-ea"/>
                <a:cs typeface="+mn-cs"/>
              </a:rPr>
              <a:t>Hemiunu</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Floruit"/>
              </a:rPr>
              <a:t>fl.</a:t>
            </a:r>
            <a:r>
              <a:rPr lang="en-US" sz="1200" b="0" i="0" kern="1200" dirty="0" smtClean="0">
                <a:solidFill>
                  <a:schemeClr val="tx1"/>
                </a:solidFill>
                <a:effectLst/>
                <a:latin typeface="+mn-lt"/>
                <a:ea typeface="+mn-ea"/>
                <a:cs typeface="+mn-cs"/>
              </a:rPr>
              <a:t> 2570 BC) is believed to be the </a:t>
            </a:r>
            <a:r>
              <a:rPr lang="en-US" sz="1200" b="0" i="0" u="none" strike="noStrike" kern="1200" dirty="0" smtClean="0">
                <a:solidFill>
                  <a:schemeClr val="tx1"/>
                </a:solidFill>
                <a:effectLst/>
                <a:latin typeface="+mn-lt"/>
                <a:ea typeface="+mn-ea"/>
                <a:cs typeface="+mn-cs"/>
                <a:hlinkClick r:id="rId6" tooltip="Architect"/>
              </a:rPr>
              <a:t>architect</a:t>
            </a:r>
            <a:r>
              <a:rPr lang="en-US" sz="1200" b="0" i="0" kern="1200" dirty="0" smtClean="0">
                <a:solidFill>
                  <a:schemeClr val="tx1"/>
                </a:solidFill>
                <a:effectLst/>
                <a:latin typeface="+mn-lt"/>
                <a:ea typeface="+mn-ea"/>
                <a:cs typeface="+mn-cs"/>
              </a:rPr>
              <a:t> of the </a:t>
            </a:r>
            <a:r>
              <a:rPr lang="en-US" sz="1200" b="0" i="0" u="none" strike="noStrike" kern="1200" dirty="0" smtClean="0">
                <a:solidFill>
                  <a:schemeClr val="tx1"/>
                </a:solidFill>
                <a:effectLst/>
                <a:latin typeface="+mn-lt"/>
                <a:ea typeface="+mn-ea"/>
                <a:cs typeface="+mn-cs"/>
                <a:hlinkClick r:id="rId7" tooltip="Great Pyramid of Giza"/>
              </a:rPr>
              <a:t>Great Pyramid</a:t>
            </a:r>
            <a:r>
              <a:rPr lang="en-US" sz="1200" b="0" i="0" kern="120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hlinkClick r:id="rId8" tooltip="Giza Plateau"/>
              </a:rPr>
              <a:t>Giza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Egypt"/>
              </a:rPr>
              <a:t>Egypt</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a:t>
            </a:r>
            <a:r>
              <a:rPr lang="en-US" sz="1200" b="0" i="0" u="none" strike="noStrike" kern="1200" dirty="0" smtClean="0">
                <a:solidFill>
                  <a:schemeClr val="tx1"/>
                </a:solidFill>
                <a:effectLst/>
                <a:latin typeface="+mn-lt"/>
                <a:ea typeface="+mn-ea"/>
                <a:cs typeface="+mn-cs"/>
                <a:hlinkClick r:id="rId10" tooltip="Vizier (Ancient Egypt)"/>
              </a:rPr>
              <a:t>vizier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Hemiunu</a:t>
            </a:r>
            <a:r>
              <a:rPr lang="en-US" sz="1200" b="0" i="0" kern="1200" dirty="0" smtClean="0">
                <a:solidFill>
                  <a:schemeClr val="tx1"/>
                </a:solidFill>
                <a:effectLst/>
                <a:latin typeface="+mn-lt"/>
                <a:ea typeface="+mn-ea"/>
                <a:cs typeface="+mn-cs"/>
              </a:rPr>
              <a:t> was one the most important members of the court and responsible for all the royal works.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Perhaps the most famous vizier was </a:t>
            </a:r>
            <a:r>
              <a:rPr lang="en-US" sz="1200" b="1" i="0" kern="1200" dirty="0" smtClean="0">
                <a:solidFill>
                  <a:schemeClr val="tx1"/>
                </a:solidFill>
                <a:effectLst/>
                <a:latin typeface="+mn-lt"/>
                <a:ea typeface="+mn-ea"/>
                <a:cs typeface="+mn-cs"/>
              </a:rPr>
              <a:t>Imhotep</a:t>
            </a:r>
            <a:r>
              <a:rPr lang="en-US" sz="1200" b="0" i="0" kern="1200" dirty="0" smtClean="0">
                <a:solidFill>
                  <a:schemeClr val="tx1"/>
                </a:solidFill>
                <a:effectLst/>
                <a:latin typeface="+mn-lt"/>
                <a:ea typeface="+mn-ea"/>
                <a:cs typeface="+mn-cs"/>
              </a:rPr>
              <a:t> who served under the 3rd dynasty Pharaoh </a:t>
            </a:r>
            <a:r>
              <a:rPr lang="en-US" sz="1200" b="0" i="0" kern="1200" dirty="0" err="1" smtClean="0">
                <a:solidFill>
                  <a:schemeClr val="tx1"/>
                </a:solidFill>
                <a:effectLst/>
                <a:latin typeface="+mn-lt"/>
                <a:ea typeface="+mn-ea"/>
                <a:cs typeface="+mn-cs"/>
              </a:rPr>
              <a:t>Djoser</a:t>
            </a:r>
            <a:r>
              <a:rPr lang="en-US" sz="1200" b="0" i="0" kern="1200" dirty="0" smtClean="0">
                <a:solidFill>
                  <a:schemeClr val="tx1"/>
                </a:solidFill>
                <a:effectLst/>
                <a:latin typeface="+mn-lt"/>
                <a:ea typeface="+mn-ea"/>
                <a:cs typeface="+mn-cs"/>
              </a:rPr>
              <a:t>. He is credited with designing and building the Pyramid of </a:t>
            </a:r>
            <a:r>
              <a:rPr lang="en-US" sz="1200" b="0" i="0" kern="1200" dirty="0" err="1" smtClean="0">
                <a:solidFill>
                  <a:schemeClr val="tx1"/>
                </a:solidFill>
                <a:effectLst/>
                <a:latin typeface="+mn-lt"/>
                <a:ea typeface="+mn-ea"/>
                <a:cs typeface="+mn-cs"/>
              </a:rPr>
              <a:t>Djoser</a:t>
            </a:r>
            <a:r>
              <a:rPr lang="en-US" sz="1200" b="0" i="0" kern="1200" dirty="0" smtClean="0">
                <a:solidFill>
                  <a:schemeClr val="tx1"/>
                </a:solidFill>
                <a:effectLst/>
                <a:latin typeface="+mn-lt"/>
                <a:ea typeface="+mn-ea"/>
                <a:cs typeface="+mn-cs"/>
              </a:rPr>
              <a:t>; the first step pyramid. His talents were numerous and he was one of the earliest architects and engineers in history.</a:t>
            </a:r>
          </a:p>
          <a:p>
            <a:pPr marL="285750" indent="-285750">
              <a:buFont typeface="Arial" panose="020B0604020202020204" pitchFamily="34" charset="0"/>
              <a:buChar char="•"/>
            </a:pPr>
            <a:endParaRPr lang="en-CA" sz="1600" dirty="0"/>
          </a:p>
        </p:txBody>
      </p:sp>
      <p:sp>
        <p:nvSpPr>
          <p:cNvPr id="4" name="Slide Number Placeholder 3"/>
          <p:cNvSpPr>
            <a:spLocks noGrp="1"/>
          </p:cNvSpPr>
          <p:nvPr>
            <p:ph type="sldNum" sz="quarter" idx="10"/>
          </p:nvPr>
        </p:nvSpPr>
        <p:spPr/>
        <p:txBody>
          <a:bodyPr/>
          <a:lstStyle/>
          <a:p>
            <a:fld id="{6ECF0E47-A6B4-481A-817D-1D0E388FEE3B}" type="slidenum">
              <a:rPr lang="en-CA" smtClean="0"/>
              <a:t>6</a:t>
            </a:fld>
            <a:endParaRPr lang="en-CA"/>
          </a:p>
        </p:txBody>
      </p:sp>
    </p:spTree>
    <p:extLst>
      <p:ext uri="{BB962C8B-B14F-4D97-AF65-F5344CB8AC3E}">
        <p14:creationId xmlns:p14="http://schemas.microsoft.com/office/powerpoint/2010/main" val="217015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Due to the requirements of Overseers</a:t>
            </a:r>
            <a:r>
              <a:rPr lang="en-US" sz="1400" baseline="0" dirty="0" smtClean="0"/>
              <a:t> they often had to work closely with other overseers of cattle and granaries.</a:t>
            </a:r>
          </a:p>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The </a:t>
            </a:r>
            <a:r>
              <a:rPr lang="en-US" sz="1400" b="0" i="1" kern="1200" dirty="0" smtClean="0">
                <a:solidFill>
                  <a:schemeClr val="tx1"/>
                </a:solidFill>
                <a:effectLst/>
                <a:latin typeface="+mn-lt"/>
                <a:ea typeface="+mn-ea"/>
                <a:cs typeface="+mn-cs"/>
              </a:rPr>
              <a:t>treasury</a:t>
            </a:r>
            <a:r>
              <a:rPr lang="en-US" sz="1400" b="0" i="0" kern="1200" dirty="0" smtClean="0">
                <a:solidFill>
                  <a:schemeClr val="tx1"/>
                </a:solidFill>
                <a:effectLst/>
                <a:latin typeface="+mn-lt"/>
                <a:ea typeface="+mn-ea"/>
                <a:cs typeface="+mn-cs"/>
              </a:rPr>
              <a:t> was the place in the royal palace where precious materials were stored, such as metal objects, but also linen. Therefore, the overseer of the treasuries was basically responsible for administrating the resources of the country</a:t>
            </a:r>
            <a:endParaRPr lang="en-CA" sz="1400" dirty="0"/>
          </a:p>
        </p:txBody>
      </p:sp>
      <p:sp>
        <p:nvSpPr>
          <p:cNvPr id="4" name="Slide Number Placeholder 3"/>
          <p:cNvSpPr>
            <a:spLocks noGrp="1"/>
          </p:cNvSpPr>
          <p:nvPr>
            <p:ph type="sldNum" sz="quarter" idx="10"/>
          </p:nvPr>
        </p:nvSpPr>
        <p:spPr/>
        <p:txBody>
          <a:bodyPr/>
          <a:lstStyle/>
          <a:p>
            <a:fld id="{6ECF0E47-A6B4-481A-817D-1D0E388FEE3B}" type="slidenum">
              <a:rPr lang="en-CA" smtClean="0"/>
              <a:t>7</a:t>
            </a:fld>
            <a:endParaRPr lang="en-CA"/>
          </a:p>
        </p:txBody>
      </p:sp>
    </p:spTree>
    <p:extLst>
      <p:ext uri="{BB962C8B-B14F-4D97-AF65-F5344CB8AC3E}">
        <p14:creationId xmlns:p14="http://schemas.microsoft.com/office/powerpoint/2010/main" val="152812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The General of Armies advised the Pharaoh on matters of war and securing the ancient Egyptian civilization.</a:t>
            </a:r>
          </a:p>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This advisor was the top military commander.</a:t>
            </a:r>
          </a:p>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This government position was extremely important throughout ancient Egypt's history due to the fact that this civilization was often expanding its borders through warfare and was often threatened by outsiders.</a:t>
            </a:r>
          </a:p>
          <a:p>
            <a:pPr marL="285750" indent="-285750">
              <a:buFont typeface="Arial" panose="020B0604020202020204" pitchFamily="34" charset="0"/>
              <a:buChar char="•"/>
            </a:pPr>
            <a:endParaRPr lang="en-CA" sz="1400" dirty="0"/>
          </a:p>
        </p:txBody>
      </p:sp>
      <p:sp>
        <p:nvSpPr>
          <p:cNvPr id="4" name="Slide Number Placeholder 3"/>
          <p:cNvSpPr>
            <a:spLocks noGrp="1"/>
          </p:cNvSpPr>
          <p:nvPr>
            <p:ph type="sldNum" sz="quarter" idx="10"/>
          </p:nvPr>
        </p:nvSpPr>
        <p:spPr/>
        <p:txBody>
          <a:bodyPr/>
          <a:lstStyle/>
          <a:p>
            <a:fld id="{6ECF0E47-A6B4-481A-817D-1D0E388FEE3B}" type="slidenum">
              <a:rPr lang="en-CA" smtClean="0"/>
              <a:t>8</a:t>
            </a:fld>
            <a:endParaRPr lang="en-CA"/>
          </a:p>
        </p:txBody>
      </p:sp>
    </p:spTree>
    <p:extLst>
      <p:ext uri="{BB962C8B-B14F-4D97-AF65-F5344CB8AC3E}">
        <p14:creationId xmlns:p14="http://schemas.microsoft.com/office/powerpoint/2010/main" val="99552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Nomarks</a:t>
            </a:r>
            <a:r>
              <a:rPr lang="en-US" sz="1200" b="0" i="0" kern="1200" dirty="0" smtClean="0">
                <a:solidFill>
                  <a:schemeClr val="tx1"/>
                </a:solidFill>
                <a:effectLst/>
                <a:latin typeface="+mn-lt"/>
                <a:ea typeface="+mn-ea"/>
                <a:cs typeface="+mn-cs"/>
              </a:rPr>
              <a:t> were sometimes appointed by the Pharaoh, while at other times the position of nomarch would be hereditary and handed down from father to son.</a:t>
            </a:r>
            <a:r>
              <a:rPr lang="en-US" dirty="0" smtClean="0"/>
              <a:t/>
            </a:r>
            <a:br>
              <a:rPr lang="en-US" dirty="0" smtClean="0"/>
            </a:br>
            <a:r>
              <a:rPr lang="en-US" dirty="0" smtClean="0"/>
              <a:t/>
            </a:r>
            <a:br>
              <a:rPr lang="en-US" dirty="0" smtClean="0"/>
            </a:b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9</a:t>
            </a:fld>
            <a:endParaRPr lang="en-CA"/>
          </a:p>
        </p:txBody>
      </p:sp>
    </p:spTree>
    <p:extLst>
      <p:ext uri="{BB962C8B-B14F-4D97-AF65-F5344CB8AC3E}">
        <p14:creationId xmlns:p14="http://schemas.microsoft.com/office/powerpoint/2010/main" val="253184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villages many courts dealt</a:t>
            </a:r>
            <a:r>
              <a:rPr lang="en-US" baseline="0" dirty="0" smtClean="0"/>
              <a:t> with a wide variety of general matters and local land owners were expected to sit in judgment when called upon. Each nome had a high court where more important cases were heard. For major crimes, like treason, a special commission might have been appointed to prosecute the case.</a:t>
            </a: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12</a:t>
            </a:fld>
            <a:endParaRPr lang="en-CA"/>
          </a:p>
        </p:txBody>
      </p:sp>
    </p:spTree>
    <p:extLst>
      <p:ext uri="{BB962C8B-B14F-4D97-AF65-F5344CB8AC3E}">
        <p14:creationId xmlns:p14="http://schemas.microsoft.com/office/powerpoint/2010/main" val="219825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7DD6029-A606-413B-BB85-731B8936777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65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D6029-A606-413B-BB85-731B8936777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20783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D6029-A606-413B-BB85-731B8936777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9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D6029-A606-413B-BB85-731B8936777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383416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D6029-A606-413B-BB85-731B8936777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6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D6029-A606-413B-BB85-731B89367779}"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331770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D6029-A606-413B-BB85-731B89367779}"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330187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D6029-A606-413B-BB85-731B89367779}"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28998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D6029-A606-413B-BB85-731B89367779}"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59378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D6029-A606-413B-BB85-731B89367779}"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108718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D6029-A606-413B-BB85-731B89367779}"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5F31-E1D6-48F0-AE53-05DDD8EF9C0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3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DD6029-A606-413B-BB85-731B89367779}" type="datetimeFigureOut">
              <a:rPr lang="en-US" smtClean="0"/>
              <a:t>5/18/2020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3185F31-E1D6-48F0-AE53-05DDD8EF9C0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45711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Government and Social Structures in Ancient Egypt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descr="Image result for nomes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9172"/>
            <a:ext cx="8001000" cy="660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54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67200" y="620517"/>
            <a:ext cx="4716147" cy="40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752600"/>
            <a:ext cx="3810000" cy="3539430"/>
          </a:xfrm>
          <a:prstGeom prst="rect">
            <a:avLst/>
          </a:prstGeom>
          <a:noFill/>
        </p:spPr>
        <p:txBody>
          <a:bodyPr wrap="square" rtlCol="0">
            <a:spAutoFit/>
          </a:bodyPr>
          <a:lstStyle/>
          <a:p>
            <a:pPr marL="285750" indent="-285750">
              <a:buFont typeface="Arial" panose="020B0604020202020204" pitchFamily="34" charset="0"/>
              <a:buChar char="•"/>
            </a:pPr>
            <a:r>
              <a:rPr lang="en-CA" altLang="en-US" sz="2800" dirty="0" smtClean="0">
                <a:latin typeface="Calibri" panose="020F0502020204030204" pitchFamily="34" charset="0"/>
              </a:rPr>
              <a:t>The </a:t>
            </a:r>
            <a:r>
              <a:rPr lang="en-CA" altLang="en-US" sz="2800" dirty="0" err="1" smtClean="0">
                <a:latin typeface="Calibri" panose="020F0502020204030204" pitchFamily="34" charset="0"/>
              </a:rPr>
              <a:t>nomarch</a:t>
            </a:r>
            <a:r>
              <a:rPr lang="en-CA" altLang="en-US" sz="2800" dirty="0" smtClean="0">
                <a:latin typeface="Calibri" panose="020F0502020204030204" pitchFamily="34" charset="0"/>
              </a:rPr>
              <a:t> was </a:t>
            </a:r>
            <a:r>
              <a:rPr lang="en-CA" altLang="en-US" sz="2800" dirty="0">
                <a:latin typeface="Calibri" panose="020F0502020204030204" pitchFamily="34" charset="0"/>
              </a:rPr>
              <a:t>responsible </a:t>
            </a:r>
            <a:r>
              <a:rPr lang="en-CA" altLang="en-US" sz="2800" dirty="0" smtClean="0">
                <a:latin typeface="Calibri" panose="020F0502020204030204" pitchFamily="34" charset="0"/>
              </a:rPr>
              <a:t>for: collecting taxes, keeping </a:t>
            </a:r>
            <a:r>
              <a:rPr lang="en-CA" altLang="en-US" sz="2800" dirty="0">
                <a:latin typeface="Calibri" panose="020F0502020204030204" pitchFamily="34" charset="0"/>
              </a:rPr>
              <a:t>law and </a:t>
            </a:r>
            <a:r>
              <a:rPr lang="en-CA" altLang="en-US" sz="2800" dirty="0" smtClean="0">
                <a:latin typeface="Calibri" panose="020F0502020204030204" pitchFamily="34" charset="0"/>
              </a:rPr>
              <a:t>order, raising </a:t>
            </a:r>
            <a:r>
              <a:rPr lang="en-CA" altLang="en-US" sz="2800" dirty="0">
                <a:latin typeface="Calibri" panose="020F0502020204030204" pitchFamily="34" charset="0"/>
              </a:rPr>
              <a:t>troops in time </a:t>
            </a:r>
            <a:r>
              <a:rPr lang="en-CA" altLang="en-US" sz="2800" dirty="0" smtClean="0">
                <a:latin typeface="Calibri" panose="020F0502020204030204" pitchFamily="34" charset="0"/>
              </a:rPr>
              <a:t>of </a:t>
            </a:r>
            <a:r>
              <a:rPr lang="en-CA" altLang="en-US" sz="2800" dirty="0">
                <a:latin typeface="Calibri" panose="020F0502020204030204" pitchFamily="34" charset="0"/>
              </a:rPr>
              <a:t>war, and </a:t>
            </a:r>
            <a:r>
              <a:rPr lang="en-CA" altLang="en-US" sz="2800" dirty="0" smtClean="0">
                <a:latin typeface="Calibri" panose="020F0502020204030204" pitchFamily="34" charset="0"/>
              </a:rPr>
              <a:t>organizing </a:t>
            </a:r>
            <a:r>
              <a:rPr lang="en-CA" altLang="en-US" sz="2800" dirty="0">
                <a:latin typeface="Calibri" panose="020F0502020204030204" pitchFamily="34" charset="0"/>
              </a:rPr>
              <a:t>workers. </a:t>
            </a:r>
            <a:endParaRPr lang="en-US" altLang="en-US" sz="2800" dirty="0">
              <a:latin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endParaRPr>
          </a:p>
        </p:txBody>
      </p:sp>
    </p:spTree>
    <p:extLst>
      <p:ext uri="{BB962C8B-B14F-4D97-AF65-F5344CB8AC3E}">
        <p14:creationId xmlns:p14="http://schemas.microsoft.com/office/powerpoint/2010/main" val="372467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19050"/>
            <a:ext cx="7290054" cy="1499616"/>
          </a:xfrm>
        </p:spPr>
        <p:txBody>
          <a:bodyPr/>
          <a:lstStyle/>
          <a:p>
            <a:r>
              <a:rPr lang="en-US" dirty="0" smtClean="0"/>
              <a:t>Egyptian Law</a:t>
            </a:r>
            <a:endParaRPr lang="en-US" dirty="0"/>
          </a:p>
        </p:txBody>
      </p:sp>
      <p:sp>
        <p:nvSpPr>
          <p:cNvPr id="3" name="Content Placeholder 2"/>
          <p:cNvSpPr>
            <a:spLocks noGrp="1"/>
          </p:cNvSpPr>
          <p:nvPr>
            <p:ph idx="1"/>
          </p:nvPr>
        </p:nvSpPr>
        <p:spPr>
          <a:xfrm>
            <a:off x="768094" y="1760537"/>
            <a:ext cx="7290055" cy="4023360"/>
          </a:xfrm>
        </p:spPr>
        <p:txBody>
          <a:bodyPr>
            <a:noAutofit/>
          </a:bodyPr>
          <a:lstStyle/>
          <a:p>
            <a:pPr marL="285750" indent="-176213">
              <a:buFont typeface="Arial" panose="020B0604020202020204" pitchFamily="34" charset="0"/>
              <a:buChar char="•"/>
              <a:defRPr/>
            </a:pPr>
            <a:r>
              <a:rPr lang="en-CA" sz="2800" dirty="0">
                <a:latin typeface="Calibri" panose="020F0502020204030204" pitchFamily="34" charset="0"/>
              </a:rPr>
              <a:t>They did not have an extensive codes of </a:t>
            </a:r>
            <a:r>
              <a:rPr lang="en-CA" sz="2800" dirty="0" smtClean="0">
                <a:latin typeface="Calibri" panose="020F0502020204030204" pitchFamily="34" charset="0"/>
              </a:rPr>
              <a:t>law.</a:t>
            </a:r>
            <a:endParaRPr lang="en-CA" sz="2800" dirty="0">
              <a:latin typeface="Calibri" panose="020F0502020204030204" pitchFamily="34" charset="0"/>
            </a:endParaRPr>
          </a:p>
          <a:p>
            <a:pPr marL="285750" indent="-176213">
              <a:buFont typeface="Arial" panose="020B0604020202020204" pitchFamily="34" charset="0"/>
              <a:buChar char="•"/>
              <a:defRPr/>
            </a:pPr>
            <a:r>
              <a:rPr lang="en-CA" sz="2800" dirty="0" smtClean="0">
                <a:latin typeface="Calibri" panose="020F0502020204030204" pitchFamily="34" charset="0"/>
              </a:rPr>
              <a:t>Priests</a:t>
            </a:r>
            <a:r>
              <a:rPr lang="en-CA" sz="2800" dirty="0">
                <a:latin typeface="Calibri" panose="020F0502020204030204" pitchFamily="34" charset="0"/>
              </a:rPr>
              <a:t>, soldiers or government officials presided over local </a:t>
            </a:r>
            <a:r>
              <a:rPr lang="en-CA" sz="2800" dirty="0" smtClean="0">
                <a:latin typeface="Calibri" panose="020F0502020204030204" pitchFamily="34" charset="0"/>
              </a:rPr>
              <a:t>courts.</a:t>
            </a:r>
            <a:endParaRPr lang="en-CA" sz="2800" dirty="0">
              <a:latin typeface="Calibri" panose="020F0502020204030204" pitchFamily="34" charset="0"/>
            </a:endParaRPr>
          </a:p>
          <a:p>
            <a:pPr marL="285750" indent="-176213">
              <a:buFont typeface="Arial" panose="020B0604020202020204" pitchFamily="34" charset="0"/>
              <a:buChar char="•"/>
              <a:defRPr/>
            </a:pPr>
            <a:r>
              <a:rPr lang="en-CA" sz="2800" dirty="0" smtClean="0">
                <a:latin typeface="Calibri" panose="020F0502020204030204" pitchFamily="34" charset="0"/>
              </a:rPr>
              <a:t>Penalties </a:t>
            </a:r>
            <a:r>
              <a:rPr lang="en-CA" sz="2800" dirty="0">
                <a:latin typeface="Calibri" panose="020F0502020204030204" pitchFamily="34" charset="0"/>
              </a:rPr>
              <a:t>for crimes included physical </a:t>
            </a:r>
            <a:r>
              <a:rPr lang="en-CA" sz="2800" dirty="0" smtClean="0">
                <a:latin typeface="Calibri" panose="020F0502020204030204" pitchFamily="34" charset="0"/>
              </a:rPr>
              <a:t>punishment, </a:t>
            </a:r>
            <a:r>
              <a:rPr lang="en-CA" sz="2800" dirty="0">
                <a:latin typeface="Calibri" panose="020F0502020204030204" pitchFamily="34" charset="0"/>
              </a:rPr>
              <a:t>from community service to </a:t>
            </a:r>
            <a:r>
              <a:rPr lang="en-CA" sz="2800" dirty="0" smtClean="0">
                <a:latin typeface="Calibri" panose="020F0502020204030204" pitchFamily="34" charset="0"/>
              </a:rPr>
              <a:t>beatings, </a:t>
            </a:r>
            <a:r>
              <a:rPr lang="en-CA" sz="2800" dirty="0">
                <a:latin typeface="Calibri" panose="020F0502020204030204" pitchFamily="34" charset="0"/>
              </a:rPr>
              <a:t>to </a:t>
            </a:r>
            <a:r>
              <a:rPr lang="en-CA" sz="2800" dirty="0" smtClean="0">
                <a:latin typeface="Calibri" panose="020F0502020204030204" pitchFamily="34" charset="0"/>
              </a:rPr>
              <a:t>death.</a:t>
            </a:r>
            <a:endParaRPr lang="en-CA" sz="2800" dirty="0">
              <a:latin typeface="Calibri" panose="020F0502020204030204" pitchFamily="34" charset="0"/>
            </a:endParaRPr>
          </a:p>
          <a:p>
            <a:pPr marL="285750" indent="-176213">
              <a:buFont typeface="Arial" panose="020B0604020202020204" pitchFamily="34" charset="0"/>
              <a:buChar char="•"/>
              <a:defRPr/>
            </a:pPr>
            <a:r>
              <a:rPr lang="en-CA" sz="2800" dirty="0" smtClean="0">
                <a:latin typeface="Calibri" panose="020F0502020204030204" pitchFamily="34" charset="0"/>
              </a:rPr>
              <a:t>**</a:t>
            </a:r>
            <a:r>
              <a:rPr lang="en-CA" sz="2800" dirty="0">
                <a:latin typeface="Calibri" panose="020F0502020204030204" pitchFamily="34" charset="0"/>
              </a:rPr>
              <a:t>If the guilty person ran away, their family would be taken instead.</a:t>
            </a:r>
            <a:endParaRPr lang="en-US" sz="2800" dirty="0">
              <a:latin typeface="Calibri" panose="020F0502020204030204" pitchFamily="34" charset="0"/>
            </a:endParaRPr>
          </a:p>
          <a:p>
            <a:pPr marL="285750" indent="-176213">
              <a:buFont typeface="Arial" panose="020B0604020202020204" pitchFamily="34" charset="0"/>
              <a:buChar char="•"/>
            </a:pPr>
            <a:endParaRPr lang="en-US" sz="28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
            <a:ext cx="15970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4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CA"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latin typeface="Calibri" panose="020F0502020204030204" pitchFamily="34" charset="0"/>
              </a:rPr>
              <a:t>What could be seen as the advantages and disadvantages of this system of government?</a:t>
            </a:r>
          </a:p>
          <a:p>
            <a:pPr marL="457200" indent="-457200">
              <a:buFont typeface="+mj-lt"/>
              <a:buAutoNum type="arabicPeriod"/>
            </a:pPr>
            <a:r>
              <a:rPr lang="en-US" sz="2800" dirty="0" smtClean="0">
                <a:latin typeface="Calibri" panose="020F0502020204030204" pitchFamily="34" charset="0"/>
              </a:rPr>
              <a:t>Why do you think bureaucracy became more complicated in the Middle and New Kingdoms? </a:t>
            </a:r>
            <a:endParaRPr lang="en-CA" sz="2800" dirty="0">
              <a:latin typeface="Calibri" panose="020F0502020204030204" pitchFamily="34" charset="0"/>
            </a:endParaRPr>
          </a:p>
        </p:txBody>
      </p:sp>
    </p:spTree>
    <p:extLst>
      <p:ext uri="{BB962C8B-B14F-4D97-AF65-F5344CB8AC3E}">
        <p14:creationId xmlns:p14="http://schemas.microsoft.com/office/powerpoint/2010/main" val="251328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endParaRPr lang="en-US" dirty="0"/>
          </a:p>
        </p:txBody>
      </p:sp>
      <p:sp>
        <p:nvSpPr>
          <p:cNvPr id="3" name="Content Placeholder 2"/>
          <p:cNvSpPr>
            <a:spLocks noGrp="1"/>
          </p:cNvSpPr>
          <p:nvPr>
            <p:ph idx="1"/>
          </p:nvPr>
        </p:nvSpPr>
        <p:spPr>
          <a:xfrm>
            <a:off x="1066800" y="1828800"/>
            <a:ext cx="7290055" cy="4023360"/>
          </a:xfrm>
        </p:spPr>
        <p:txBody>
          <a:bodyPr>
            <a:noAutofit/>
          </a:bodyPr>
          <a:lstStyle/>
          <a:p>
            <a:r>
              <a:rPr lang="en-US" sz="3200" dirty="0" smtClean="0">
                <a:solidFill>
                  <a:srgbClr val="FF0000"/>
                </a:solidFill>
              </a:rPr>
              <a:t>Pharaoh</a:t>
            </a:r>
            <a:r>
              <a:rPr lang="en-US" sz="3200" dirty="0" smtClean="0"/>
              <a:t> – the title given to the rulers in ancient Egypt.</a:t>
            </a:r>
          </a:p>
          <a:p>
            <a:endParaRPr lang="en-US" sz="3200" dirty="0" smtClean="0"/>
          </a:p>
          <a:p>
            <a:r>
              <a:rPr lang="en-US" sz="3200" dirty="0" smtClean="0">
                <a:solidFill>
                  <a:srgbClr val="FF0000"/>
                </a:solidFill>
              </a:rPr>
              <a:t>Nomes</a:t>
            </a:r>
            <a:r>
              <a:rPr lang="en-US" sz="3200" dirty="0" smtClean="0"/>
              <a:t> – the provinces into which ancient Egypt was divided.</a:t>
            </a:r>
          </a:p>
          <a:p>
            <a:endParaRPr lang="en-US" sz="3200" dirty="0" smtClean="0"/>
          </a:p>
          <a:p>
            <a:r>
              <a:rPr lang="en-US" sz="3200" dirty="0" smtClean="0">
                <a:solidFill>
                  <a:srgbClr val="FF0000"/>
                </a:solidFill>
              </a:rPr>
              <a:t>Nomarch</a:t>
            </a:r>
            <a:r>
              <a:rPr lang="en-US" sz="3200" dirty="0" smtClean="0"/>
              <a:t> – the official who governed a nome (province) in ancient Egypt.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cient-egypt-online.com/images/social-pyramid-ancient-egypt.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228600"/>
            <a:ext cx="7250906"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6589199" cy="1280890"/>
          </a:xfrm>
        </p:spPr>
        <p:txBody>
          <a:bodyPr>
            <a:normAutofit/>
          </a:bodyPr>
          <a:lstStyle/>
          <a:p>
            <a:r>
              <a:rPr lang="en-US" dirty="0" smtClean="0"/>
              <a:t>Government and Social Hierarchy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3273"/>
            <a:ext cx="6589199" cy="1280890"/>
          </a:xfrm>
        </p:spPr>
        <p:txBody>
          <a:bodyPr/>
          <a:lstStyle/>
          <a:p>
            <a:r>
              <a:rPr lang="en-US" dirty="0" smtClean="0"/>
              <a:t>Pharaoh</a:t>
            </a:r>
            <a:endParaRPr lang="en-US" dirty="0"/>
          </a:p>
        </p:txBody>
      </p:sp>
      <p:sp>
        <p:nvSpPr>
          <p:cNvPr id="3" name="Content Placeholder 2"/>
          <p:cNvSpPr>
            <a:spLocks noGrp="1"/>
          </p:cNvSpPr>
          <p:nvPr>
            <p:ph idx="1"/>
          </p:nvPr>
        </p:nvSpPr>
        <p:spPr>
          <a:xfrm>
            <a:off x="685800" y="1295400"/>
            <a:ext cx="4572000" cy="4922837"/>
          </a:xfrm>
        </p:spPr>
        <p:txBody>
          <a:bodyPr>
            <a:normAutofit/>
          </a:bodyPr>
          <a:lstStyle/>
          <a:p>
            <a:pPr marL="342900" indent="-285750">
              <a:buFont typeface="Wingdings" panose="05000000000000000000" pitchFamily="2" charset="2"/>
              <a:buChar char="§"/>
            </a:pPr>
            <a:r>
              <a:rPr lang="en-CA" altLang="en-US" sz="3600" dirty="0">
                <a:solidFill>
                  <a:srgbClr val="FF0000"/>
                </a:solidFill>
                <a:latin typeface="Calibri" panose="020F0502020204030204" pitchFamily="34" charset="0"/>
              </a:rPr>
              <a:t>Pharaoh</a:t>
            </a:r>
            <a:r>
              <a:rPr lang="en-CA" altLang="en-US" sz="3600" dirty="0">
                <a:latin typeface="Calibri" panose="020F0502020204030204" pitchFamily="34" charset="0"/>
              </a:rPr>
              <a:t> </a:t>
            </a:r>
            <a:r>
              <a:rPr lang="en-CA" altLang="en-US" sz="3600" dirty="0" smtClean="0">
                <a:latin typeface="Calibri" panose="020F0502020204030204" pitchFamily="34" charset="0"/>
              </a:rPr>
              <a:t>comes from the Egyptian word meaning “Great </a:t>
            </a:r>
            <a:r>
              <a:rPr lang="en-CA" altLang="en-US" sz="3600" dirty="0">
                <a:latin typeface="Calibri" panose="020F0502020204030204" pitchFamily="34" charset="0"/>
              </a:rPr>
              <a:t>House</a:t>
            </a:r>
            <a:r>
              <a:rPr lang="en-CA" altLang="en-US" sz="3600" dirty="0" smtClean="0">
                <a:latin typeface="Calibri" panose="020F0502020204030204" pitchFamily="34" charset="0"/>
              </a:rPr>
              <a:t>”.</a:t>
            </a:r>
          </a:p>
          <a:p>
            <a:pPr marL="342900" indent="-285750">
              <a:buFont typeface="Wingdings" panose="05000000000000000000" pitchFamily="2" charset="2"/>
              <a:buChar char="§"/>
            </a:pPr>
            <a:endParaRPr lang="en-CA" altLang="en-US" sz="3600" dirty="0">
              <a:latin typeface="Calibri" panose="020F0502020204030204" pitchFamily="34" charset="0"/>
            </a:endParaRPr>
          </a:p>
          <a:p>
            <a:pPr marL="342900" lvl="1" indent="-285750">
              <a:buFont typeface="Wingdings" panose="05000000000000000000" pitchFamily="2" charset="2"/>
              <a:buChar char="§"/>
            </a:pPr>
            <a:r>
              <a:rPr lang="en-CA" altLang="en-US" sz="3600" dirty="0">
                <a:latin typeface="Calibri" panose="020F0502020204030204" pitchFamily="34" charset="0"/>
              </a:rPr>
              <a:t>They were thought of as a descendant of the sun </a:t>
            </a:r>
            <a:r>
              <a:rPr lang="en-CA" altLang="en-US" sz="3600" dirty="0" smtClean="0">
                <a:latin typeface="Calibri" panose="020F0502020204030204" pitchFamily="34" charset="0"/>
              </a:rPr>
              <a:t>god.</a:t>
            </a:r>
            <a:endParaRPr lang="en-CA" altLang="en-US" sz="3600" dirty="0">
              <a:latin typeface="Calibri" panose="020F0502020204030204" pitchFamily="34" charset="0"/>
            </a:endParaRPr>
          </a:p>
          <a:p>
            <a:pPr marL="342900" indent="-285750">
              <a:buFont typeface="Wingdings" panose="05000000000000000000" pitchFamily="2" charset="2"/>
              <a:buChar char="§"/>
            </a:pPr>
            <a:endParaRPr lang="en-US" sz="3600" dirty="0">
              <a:latin typeface="Calibri" panose="020F0502020204030204" pitchFamily="34" charset="0"/>
            </a:endParaRPr>
          </a:p>
        </p:txBody>
      </p:sp>
      <p:pic>
        <p:nvPicPr>
          <p:cNvPr id="4" name="Picture 3" descr="Egypt_Through_Other_Eyes_Sig_335.jpg"/>
          <p:cNvPicPr>
            <a:picLocks noChangeAspect="1"/>
          </p:cNvPicPr>
          <p:nvPr/>
        </p:nvPicPr>
        <p:blipFill>
          <a:blip r:embed="rId3" cstate="print"/>
          <a:stretch>
            <a:fillRect/>
          </a:stretch>
        </p:blipFill>
        <p:spPr>
          <a:xfrm>
            <a:off x="5486400" y="1066800"/>
            <a:ext cx="3411180" cy="4572000"/>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1746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195834"/>
            <a:ext cx="7290054" cy="1499616"/>
          </a:xfrm>
        </p:spPr>
        <p:txBody>
          <a:bodyPr/>
          <a:lstStyle/>
          <a:p>
            <a:r>
              <a:rPr lang="en-US" dirty="0" smtClean="0"/>
              <a:t>The Pharaoh	</a:t>
            </a:r>
            <a:endParaRPr lang="en-US" dirty="0"/>
          </a:p>
        </p:txBody>
      </p:sp>
      <p:sp>
        <p:nvSpPr>
          <p:cNvPr id="5" name="Content Placeholder 4"/>
          <p:cNvSpPr>
            <a:spLocks noGrp="1"/>
          </p:cNvSpPr>
          <p:nvPr>
            <p:ph idx="1"/>
          </p:nvPr>
        </p:nvSpPr>
        <p:spPr>
          <a:xfrm>
            <a:off x="457200" y="1259293"/>
            <a:ext cx="5221941" cy="5050067"/>
          </a:xfrm>
        </p:spPr>
        <p:txBody>
          <a:bodyPr>
            <a:normAutofit/>
          </a:bodyPr>
          <a:lstStyle/>
          <a:p>
            <a:pPr>
              <a:buFont typeface="Arial" panose="020B0604020202020204" pitchFamily="34" charset="0"/>
              <a:buChar char="•"/>
            </a:pPr>
            <a:r>
              <a:rPr lang="en-US" sz="3200" dirty="0">
                <a:solidFill>
                  <a:schemeClr val="tx2">
                    <a:lumMod val="75000"/>
                  </a:schemeClr>
                </a:solidFill>
                <a:latin typeface="Calibri" panose="020F0502020204030204" pitchFamily="34" charset="0"/>
              </a:rPr>
              <a:t>The position of pharaoh was passed to the eldest son of the king’s </a:t>
            </a:r>
            <a:r>
              <a:rPr lang="en-US" sz="3200" b="1" i="1" dirty="0">
                <a:solidFill>
                  <a:schemeClr val="tx2">
                    <a:lumMod val="75000"/>
                  </a:schemeClr>
                </a:solidFill>
                <a:latin typeface="Calibri" panose="020F0502020204030204" pitchFamily="34" charset="0"/>
              </a:rPr>
              <a:t>chief</a:t>
            </a:r>
            <a:r>
              <a:rPr lang="en-US" sz="3200" dirty="0">
                <a:solidFill>
                  <a:schemeClr val="tx2">
                    <a:lumMod val="75000"/>
                  </a:schemeClr>
                </a:solidFill>
                <a:latin typeface="Calibri" panose="020F0502020204030204" pitchFamily="34" charset="0"/>
              </a:rPr>
              <a:t> wife.</a:t>
            </a:r>
          </a:p>
          <a:p>
            <a:pPr>
              <a:buFont typeface="Arial" panose="020B0604020202020204" pitchFamily="34" charset="0"/>
              <a:buChar char="•"/>
            </a:pPr>
            <a:r>
              <a:rPr lang="en-US" sz="3200" dirty="0" smtClean="0">
                <a:solidFill>
                  <a:schemeClr val="tx2">
                    <a:lumMod val="75000"/>
                  </a:schemeClr>
                </a:solidFill>
                <a:latin typeface="Calibri" panose="020F0502020204030204" pitchFamily="34" charset="0"/>
              </a:rPr>
              <a:t>Some “chief” </a:t>
            </a:r>
            <a:r>
              <a:rPr lang="en-US" sz="3200" dirty="0">
                <a:solidFill>
                  <a:schemeClr val="tx2">
                    <a:lumMod val="75000"/>
                  </a:schemeClr>
                </a:solidFill>
                <a:latin typeface="Calibri" panose="020F0502020204030204" pitchFamily="34" charset="0"/>
              </a:rPr>
              <a:t>wives gave birth to only daughters, and several of them claimed the throne.</a:t>
            </a:r>
          </a:p>
          <a:p>
            <a:pPr>
              <a:buFont typeface="Arial" panose="020B0604020202020204" pitchFamily="34" charset="0"/>
              <a:buChar char="•"/>
            </a:pPr>
            <a:r>
              <a:rPr lang="en-US" sz="3200" dirty="0">
                <a:solidFill>
                  <a:schemeClr val="tx2">
                    <a:lumMod val="75000"/>
                  </a:schemeClr>
                </a:solidFill>
                <a:latin typeface="Calibri" panose="020F0502020204030204" pitchFamily="34" charset="0"/>
              </a:rPr>
              <a:t>Some pharaoh’s had several wives who were called lesser wives.</a:t>
            </a:r>
          </a:p>
          <a:p>
            <a:pPr>
              <a:buFont typeface="Arial" panose="020B0604020202020204" pitchFamily="34" charset="0"/>
              <a:buChar char="•"/>
            </a:pPr>
            <a:endParaRPr lang="en-US" sz="1800" dirty="0">
              <a:solidFill>
                <a:schemeClr val="tx2">
                  <a:lumMod val="75000"/>
                </a:schemeClr>
              </a:solidFill>
              <a:latin typeface="Calibri" panose="020F0502020204030204" pitchFamily="34" charset="0"/>
            </a:endParaRPr>
          </a:p>
          <a:p>
            <a:pPr>
              <a:buFont typeface="Arial" panose="020B0604020202020204" pitchFamily="34" charset="0"/>
              <a:buChar char="•"/>
            </a:pPr>
            <a:endParaRPr lang="en-CA" sz="3200" dirty="0">
              <a:latin typeface="Calibri" panose="020F0502020204030204" pitchFamily="34" charset="0"/>
            </a:endParaRPr>
          </a:p>
        </p:txBody>
      </p:sp>
      <p:pic>
        <p:nvPicPr>
          <p:cNvPr id="6146" name="Picture 2" descr="http://wysinger.homestead.com/files/seti1a.jpg"/>
          <p:cNvPicPr>
            <a:picLocks noChangeAspect="1" noChangeArrowheads="1"/>
          </p:cNvPicPr>
          <p:nvPr/>
        </p:nvPicPr>
        <p:blipFill>
          <a:blip r:embed="rId3" cstate="print"/>
          <a:srcRect/>
          <a:stretch>
            <a:fillRect/>
          </a:stretch>
        </p:blipFill>
        <p:spPr bwMode="auto">
          <a:xfrm>
            <a:off x="5679141" y="1259293"/>
            <a:ext cx="2931459" cy="3833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9050"/>
            <a:ext cx="7290054" cy="1499616"/>
          </a:xfrm>
        </p:spPr>
        <p:txBody>
          <a:bodyPr/>
          <a:lstStyle/>
          <a:p>
            <a:r>
              <a:rPr lang="en-US" dirty="0" smtClean="0"/>
              <a:t>The Vizier</a:t>
            </a:r>
            <a:endParaRPr lang="en-US" dirty="0"/>
          </a:p>
        </p:txBody>
      </p:sp>
      <p:sp>
        <p:nvSpPr>
          <p:cNvPr id="3" name="Content Placeholder 2"/>
          <p:cNvSpPr>
            <a:spLocks noGrp="1"/>
          </p:cNvSpPr>
          <p:nvPr>
            <p:ph idx="1"/>
          </p:nvPr>
        </p:nvSpPr>
        <p:spPr>
          <a:xfrm>
            <a:off x="368046" y="1371600"/>
            <a:ext cx="5575555" cy="4937760"/>
          </a:xfrm>
        </p:spPr>
        <p:txBody>
          <a:bodyPr>
            <a:normAutofit/>
          </a:bodyPr>
          <a:lstStyle/>
          <a:p>
            <a:pPr>
              <a:buFont typeface="Arial" panose="020B0604020202020204" pitchFamily="34" charset="0"/>
              <a:buChar char="•"/>
            </a:pPr>
            <a:r>
              <a:rPr lang="en-US" sz="2800" dirty="0" smtClean="0">
                <a:solidFill>
                  <a:schemeClr val="bg2">
                    <a:lumMod val="25000"/>
                  </a:schemeClr>
                </a:solidFill>
                <a:latin typeface="Calibri" panose="020F0502020204030204" pitchFamily="34" charset="0"/>
              </a:rPr>
              <a:t>The highest ranking official, the </a:t>
            </a:r>
            <a:r>
              <a:rPr lang="en-US" sz="2800" dirty="0" smtClean="0">
                <a:solidFill>
                  <a:srgbClr val="FF0000"/>
                </a:solidFill>
                <a:latin typeface="Calibri" panose="020F0502020204030204" pitchFamily="34" charset="0"/>
              </a:rPr>
              <a:t>vizier</a:t>
            </a:r>
            <a:r>
              <a:rPr lang="en-US" sz="2800" dirty="0" smtClean="0">
                <a:solidFill>
                  <a:schemeClr val="bg2">
                    <a:lumMod val="25000"/>
                  </a:schemeClr>
                </a:solidFill>
                <a:latin typeface="Calibri" panose="020F0502020204030204" pitchFamily="34" charset="0"/>
              </a:rPr>
              <a:t>, served as the pharaoh’s deputy in all affairs of the state.</a:t>
            </a:r>
          </a:p>
          <a:p>
            <a:pPr>
              <a:buFont typeface="Arial" panose="020B0604020202020204" pitchFamily="34" charset="0"/>
              <a:buChar char="•"/>
            </a:pPr>
            <a:r>
              <a:rPr lang="en-US" sz="2800" dirty="0" smtClean="0">
                <a:solidFill>
                  <a:schemeClr val="bg2">
                    <a:lumMod val="25000"/>
                  </a:schemeClr>
                </a:solidFill>
                <a:latin typeface="Calibri" panose="020F0502020204030204" pitchFamily="34" charset="0"/>
              </a:rPr>
              <a:t>They were in charge of  collecting taxes, overseeing judges, scribes, and government officials, a job that became very difficult so a second Vizier was needed, one from upper and </a:t>
            </a:r>
            <a:r>
              <a:rPr lang="en-US" sz="2800" dirty="0">
                <a:solidFill>
                  <a:schemeClr val="bg2">
                    <a:lumMod val="25000"/>
                  </a:schemeClr>
                </a:solidFill>
                <a:latin typeface="Calibri" panose="020F0502020204030204" pitchFamily="34" charset="0"/>
              </a:rPr>
              <a:t>o</a:t>
            </a:r>
            <a:r>
              <a:rPr lang="en-US" sz="2800" dirty="0" smtClean="0">
                <a:solidFill>
                  <a:schemeClr val="bg2">
                    <a:lumMod val="25000"/>
                  </a:schemeClr>
                </a:solidFill>
                <a:latin typeface="Calibri" panose="020F0502020204030204" pitchFamily="34" charset="0"/>
              </a:rPr>
              <a:t>ne from lower Egypt.</a:t>
            </a:r>
          </a:p>
          <a:p>
            <a:pPr>
              <a:buFont typeface="Arial" panose="020B0604020202020204" pitchFamily="34" charset="0"/>
              <a:buChar char="•"/>
            </a:pPr>
            <a:r>
              <a:rPr lang="en-US" sz="2800" dirty="0" smtClean="0">
                <a:solidFill>
                  <a:schemeClr val="bg2">
                    <a:lumMod val="25000"/>
                  </a:schemeClr>
                </a:solidFill>
                <a:latin typeface="Calibri" panose="020F0502020204030204" pitchFamily="34" charset="0"/>
              </a:rPr>
              <a:t>Viziers were often a prince of royal blood.</a:t>
            </a:r>
          </a:p>
          <a:p>
            <a:pPr>
              <a:buFont typeface="Arial" panose="020B0604020202020204" pitchFamily="34" charset="0"/>
              <a:buChar char="•"/>
            </a:pPr>
            <a:endParaRPr lang="en-US" sz="2800" dirty="0">
              <a:solidFill>
                <a:schemeClr val="bg2">
                  <a:lumMod val="25000"/>
                </a:schemeClr>
              </a:solidFill>
              <a:latin typeface="Calibri" panose="020F0502020204030204" pitchFamily="34" charset="0"/>
            </a:endParaRPr>
          </a:p>
        </p:txBody>
      </p:sp>
      <p:pic>
        <p:nvPicPr>
          <p:cNvPr id="2050" name="Picture 2" descr="Image result for Hemiu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66737"/>
            <a:ext cx="1905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gyptian viz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3638550"/>
            <a:ext cx="2857499" cy="2712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596"/>
            <a:ext cx="7290054" cy="1499616"/>
          </a:xfrm>
        </p:spPr>
        <p:txBody>
          <a:bodyPr/>
          <a:lstStyle/>
          <a:p>
            <a:r>
              <a:rPr lang="en-US" dirty="0" smtClean="0"/>
              <a:t>Overseer of the treasury</a:t>
            </a:r>
            <a:endParaRPr lang="en-US" dirty="0"/>
          </a:p>
        </p:txBody>
      </p:sp>
      <p:sp>
        <p:nvSpPr>
          <p:cNvPr id="3" name="Content Placeholder 2"/>
          <p:cNvSpPr>
            <a:spLocks noGrp="1"/>
          </p:cNvSpPr>
          <p:nvPr>
            <p:ph idx="1"/>
          </p:nvPr>
        </p:nvSpPr>
        <p:spPr>
          <a:xfrm>
            <a:off x="304800" y="1691481"/>
            <a:ext cx="4724400" cy="4846638"/>
          </a:xfrm>
        </p:spPr>
        <p:txBody>
          <a:bodyPr>
            <a:normAutofit/>
          </a:bodyPr>
          <a:lstStyle/>
          <a:p>
            <a:pPr>
              <a:buFont typeface="Arial" panose="020B0604020202020204" pitchFamily="34" charset="0"/>
              <a:buChar char="•"/>
            </a:pPr>
            <a:r>
              <a:rPr lang="en-US" sz="2800" dirty="0" smtClean="0">
                <a:latin typeface="Calibri" panose="020F0502020204030204" pitchFamily="34" charset="0"/>
              </a:rPr>
              <a:t>Worked directly under the vizier.</a:t>
            </a:r>
          </a:p>
          <a:p>
            <a:pPr>
              <a:buFont typeface="Arial" panose="020B0604020202020204" pitchFamily="34" charset="0"/>
              <a:buChar char="•"/>
            </a:pPr>
            <a:r>
              <a:rPr lang="en-US" sz="2800" dirty="0" smtClean="0">
                <a:solidFill>
                  <a:srgbClr val="FF0000"/>
                </a:solidFill>
                <a:latin typeface="Calibri" panose="020F0502020204030204" pitchFamily="34" charset="0"/>
              </a:rPr>
              <a:t>Overseers</a:t>
            </a:r>
            <a:r>
              <a:rPr lang="en-US" sz="2800" dirty="0" smtClean="0">
                <a:latin typeface="Calibri" panose="020F0502020204030204" pitchFamily="34" charset="0"/>
              </a:rPr>
              <a:t> kept track of taxes and tributes.</a:t>
            </a:r>
          </a:p>
          <a:p>
            <a:pPr>
              <a:buFont typeface="Arial" panose="020B0604020202020204" pitchFamily="34" charset="0"/>
              <a:buChar char="•"/>
            </a:pPr>
            <a:r>
              <a:rPr lang="en-US" sz="2800" dirty="0" smtClean="0">
                <a:latin typeface="Calibri" panose="020F0502020204030204" pitchFamily="34" charset="0"/>
              </a:rPr>
              <a:t>Taxes were often collected in the form of crops (from farmers) and goods (from skilled workers).  So the treasuries were often warehouses.</a:t>
            </a:r>
            <a:endParaRPr lang="en-US" sz="2800" dirty="0">
              <a:latin typeface="Calibri" panose="020F0502020204030204" pitchFamily="34" charset="0"/>
            </a:endParaRPr>
          </a:p>
        </p:txBody>
      </p:sp>
      <p:pic>
        <p:nvPicPr>
          <p:cNvPr id="3076" name="Picture 4" descr="http://www.mitchellteachers.net/WorldHistory/AncientEgyptNearEastUnit/Images/EgyptDailyLife/AncientEgyptDailyLifeBurialPic_large.jpg"/>
          <p:cNvPicPr>
            <a:picLocks noChangeAspect="1" noChangeArrowheads="1"/>
          </p:cNvPicPr>
          <p:nvPr/>
        </p:nvPicPr>
        <p:blipFill>
          <a:blip r:embed="rId3" cstate="print"/>
          <a:srcRect/>
          <a:stretch>
            <a:fillRect/>
          </a:stretch>
        </p:blipFill>
        <p:spPr bwMode="auto">
          <a:xfrm>
            <a:off x="4803233" y="2667000"/>
            <a:ext cx="4289967"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28600"/>
            <a:ext cx="7290054" cy="938784"/>
          </a:xfrm>
        </p:spPr>
        <p:txBody>
          <a:bodyPr>
            <a:normAutofit/>
          </a:bodyPr>
          <a:lstStyle/>
          <a:p>
            <a:r>
              <a:rPr lang="en-US" dirty="0" smtClean="0"/>
              <a:t>Army commanders and governors</a:t>
            </a:r>
            <a:endParaRPr lang="en-US" dirty="0"/>
          </a:p>
        </p:txBody>
      </p:sp>
      <p:sp>
        <p:nvSpPr>
          <p:cNvPr id="3" name="Content Placeholder 2"/>
          <p:cNvSpPr>
            <a:spLocks noGrp="1"/>
          </p:cNvSpPr>
          <p:nvPr>
            <p:ph idx="1"/>
          </p:nvPr>
        </p:nvSpPr>
        <p:spPr>
          <a:xfrm>
            <a:off x="768096" y="1167384"/>
            <a:ext cx="8071103" cy="4023360"/>
          </a:xfrm>
        </p:spPr>
        <p:txBody>
          <a:bodyPr>
            <a:normAutofit/>
          </a:bodyPr>
          <a:lstStyle/>
          <a:p>
            <a:pPr>
              <a:buFont typeface="Arial" panose="020B0604020202020204" pitchFamily="34" charset="0"/>
              <a:buChar char="•"/>
            </a:pPr>
            <a:r>
              <a:rPr lang="en-US" sz="2800" dirty="0" smtClean="0">
                <a:latin typeface="Calibri" panose="020F0502020204030204" pitchFamily="34" charset="0"/>
              </a:rPr>
              <a:t>The </a:t>
            </a:r>
            <a:r>
              <a:rPr lang="en-US" sz="2800" dirty="0" smtClean="0">
                <a:solidFill>
                  <a:srgbClr val="FF0000"/>
                </a:solidFill>
                <a:latin typeface="Calibri" panose="020F0502020204030204" pitchFamily="34" charset="0"/>
              </a:rPr>
              <a:t>Commanders </a:t>
            </a:r>
            <a:r>
              <a:rPr lang="en-US" sz="2800" dirty="0" smtClean="0">
                <a:latin typeface="Calibri" panose="020F0502020204030204" pitchFamily="34" charset="0"/>
              </a:rPr>
              <a:t>controlled the army and conquered territories.</a:t>
            </a:r>
          </a:p>
          <a:p>
            <a:pPr>
              <a:buFont typeface="Arial" panose="020B0604020202020204" pitchFamily="34" charset="0"/>
              <a:buChar char="•"/>
            </a:pPr>
            <a:r>
              <a:rPr lang="en-US" sz="2800" dirty="0" smtClean="0">
                <a:latin typeface="Calibri" panose="020F0502020204030204" pitchFamily="34" charset="0"/>
              </a:rPr>
              <a:t>The </a:t>
            </a:r>
            <a:r>
              <a:rPr lang="en-US" sz="2800" dirty="0" smtClean="0">
                <a:solidFill>
                  <a:srgbClr val="FF0000"/>
                </a:solidFill>
                <a:latin typeface="Calibri" panose="020F0502020204030204" pitchFamily="34" charset="0"/>
              </a:rPr>
              <a:t>Governors</a:t>
            </a:r>
            <a:r>
              <a:rPr lang="en-US" sz="2800" dirty="0" smtClean="0">
                <a:latin typeface="Calibri" panose="020F0502020204030204" pitchFamily="34" charset="0"/>
              </a:rPr>
              <a:t> would then rule the newly acquired territories and regulated soldiers who kept the conquered people in check.</a:t>
            </a:r>
            <a:endParaRPr lang="en-US" sz="2800" dirty="0">
              <a:latin typeface="Calibri" panose="020F0502020204030204" pitchFamily="34" charset="0"/>
            </a:endParaRPr>
          </a:p>
        </p:txBody>
      </p:sp>
      <p:pic>
        <p:nvPicPr>
          <p:cNvPr id="3074" name="Picture 2" descr="Image result for ancient egypt army comman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4876800" cy="321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7290054" cy="1499616"/>
          </a:xfrm>
        </p:spPr>
        <p:txBody>
          <a:bodyPr/>
          <a:lstStyle/>
          <a:p>
            <a:r>
              <a:rPr lang="en-US" dirty="0" smtClean="0"/>
              <a:t>Nomarchs</a:t>
            </a:r>
            <a:endParaRPr lang="en-US" dirty="0"/>
          </a:p>
        </p:txBody>
      </p:sp>
      <p:sp>
        <p:nvSpPr>
          <p:cNvPr id="3" name="Content Placeholder 2"/>
          <p:cNvSpPr>
            <a:spLocks noGrp="1"/>
          </p:cNvSpPr>
          <p:nvPr>
            <p:ph idx="1"/>
          </p:nvPr>
        </p:nvSpPr>
        <p:spPr>
          <a:xfrm>
            <a:off x="304800" y="1554162"/>
            <a:ext cx="4724400" cy="4525963"/>
          </a:xfrm>
        </p:spPr>
        <p:txBody>
          <a:bodyPr>
            <a:normAutofit/>
          </a:bodyPr>
          <a:lstStyle/>
          <a:p>
            <a:pPr>
              <a:buFont typeface="Arial" panose="020B0604020202020204" pitchFamily="34" charset="0"/>
              <a:buChar char="•"/>
            </a:pPr>
            <a:r>
              <a:rPr lang="en-US" sz="2800" dirty="0" smtClean="0">
                <a:latin typeface="Calibri" panose="020F0502020204030204" pitchFamily="34" charset="0"/>
              </a:rPr>
              <a:t>Ancient Egypt was divided into 42 provinces called </a:t>
            </a:r>
            <a:r>
              <a:rPr lang="en-US" sz="2800" b="1" i="1" dirty="0" smtClean="0">
                <a:latin typeface="Calibri" panose="020F0502020204030204" pitchFamily="34" charset="0"/>
              </a:rPr>
              <a:t>nomes</a:t>
            </a:r>
            <a:r>
              <a:rPr lang="en-US" sz="2800" dirty="0" smtClean="0">
                <a:latin typeface="Calibri" panose="020F0502020204030204" pitchFamily="34" charset="0"/>
              </a:rPr>
              <a:t>.  </a:t>
            </a:r>
          </a:p>
          <a:p>
            <a:pPr>
              <a:buFont typeface="Arial" panose="020B0604020202020204" pitchFamily="34" charset="0"/>
              <a:buChar char="•"/>
            </a:pPr>
            <a:endParaRPr lang="en-US" sz="2800" dirty="0" smtClean="0">
              <a:latin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rPr>
              <a:t>Each of these territories were governed by an official called a </a:t>
            </a:r>
            <a:r>
              <a:rPr lang="en-US" sz="2800" b="1" i="1" dirty="0" smtClean="0">
                <a:latin typeface="Calibri" panose="020F0502020204030204" pitchFamily="34" charset="0"/>
              </a:rPr>
              <a:t>nomarch</a:t>
            </a:r>
            <a:r>
              <a:rPr lang="en-US" sz="2800" dirty="0" smtClean="0">
                <a:latin typeface="Calibri" panose="020F0502020204030204" pitchFamily="34" charset="0"/>
              </a:rPr>
              <a:t>, appointed by the pharaoh.</a:t>
            </a:r>
            <a:endParaRPr lang="en-US" sz="2800" dirty="0">
              <a:latin typeface="Calibri" panose="020F0502020204030204" pitchFamily="34" charset="0"/>
            </a:endParaRPr>
          </a:p>
        </p:txBody>
      </p:sp>
      <p:pic>
        <p:nvPicPr>
          <p:cNvPr id="1028" name="Picture 4" descr="http://www.philae.nu/akhet/UpperSepatMap.gif"/>
          <p:cNvPicPr>
            <a:picLocks noChangeAspect="1" noChangeArrowheads="1"/>
          </p:cNvPicPr>
          <p:nvPr/>
        </p:nvPicPr>
        <p:blipFill>
          <a:blip r:embed="rId3" cstate="print"/>
          <a:srcRect/>
          <a:stretch>
            <a:fillRect/>
          </a:stretch>
        </p:blipFill>
        <p:spPr bwMode="auto">
          <a:xfrm>
            <a:off x="5257800" y="187569"/>
            <a:ext cx="3048000" cy="6670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294</TotalTime>
  <Words>709</Words>
  <Application>Microsoft Office PowerPoint</Application>
  <PresentationFormat>On-screen Show (4:3)</PresentationFormat>
  <Paragraphs>61</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Tw Cen MT</vt:lpstr>
      <vt:lpstr>Tw Cen MT Condensed</vt:lpstr>
      <vt:lpstr>Wingdings</vt:lpstr>
      <vt:lpstr>Wingdings 3</vt:lpstr>
      <vt:lpstr>Integral</vt:lpstr>
      <vt:lpstr>Government and Social Structures in Ancient Egypt</vt:lpstr>
      <vt:lpstr>TERMS </vt:lpstr>
      <vt:lpstr>Government and Social Hierarchy</vt:lpstr>
      <vt:lpstr>Pharaoh</vt:lpstr>
      <vt:lpstr>The Pharaoh </vt:lpstr>
      <vt:lpstr>The Vizier</vt:lpstr>
      <vt:lpstr>Overseer of the treasury</vt:lpstr>
      <vt:lpstr>Army commanders and governors</vt:lpstr>
      <vt:lpstr>Nomarchs</vt:lpstr>
      <vt:lpstr>PowerPoint Presentation</vt:lpstr>
      <vt:lpstr>PowerPoint Presentation</vt:lpstr>
      <vt:lpstr>Egyptian Law</vt:lpstr>
      <vt:lpstr>Questions to Consider</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EGYPT</dc:title>
  <dc:creator>Champion, Andrew    (ASD-W)</dc:creator>
  <cp:lastModifiedBy>Firlotte, Julie (ASD-N)</cp:lastModifiedBy>
  <cp:revision>20</cp:revision>
  <dcterms:created xsi:type="dcterms:W3CDTF">2010-02-23T14:07:52Z</dcterms:created>
  <dcterms:modified xsi:type="dcterms:W3CDTF">2020-05-18T11:35:55Z</dcterms:modified>
</cp:coreProperties>
</file>