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7"/>
  </p:handout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576" y="-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EEA93CA7-EECA-43E9-9196-796443EFF558}" type="datetimeFigureOut">
              <a:rPr lang="en-CA" smtClean="0"/>
              <a:t>2018-10-14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C435DF84-DDD1-415C-AF35-8B36A6FB61C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2091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0132AE6-4ED4-4117-AFFD-4CF9796CE2FE}" type="datetimeFigureOut">
              <a:rPr lang="en-US" smtClean="0"/>
              <a:pPr/>
              <a:t>10/14/2018</a:t>
            </a:fld>
            <a:endParaRPr lang="fr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fr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405097B-2A41-4803-9F2F-6187D6FF79A9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2AE6-4ED4-4117-AFFD-4CF9796CE2FE}" type="datetimeFigureOut">
              <a:rPr lang="en-US" smtClean="0"/>
              <a:pPr/>
              <a:t>10/14/2018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097B-2A41-4803-9F2F-6187D6FF79A9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2AE6-4ED4-4117-AFFD-4CF9796CE2FE}" type="datetimeFigureOut">
              <a:rPr lang="en-US" smtClean="0"/>
              <a:pPr/>
              <a:t>10/14/2018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097B-2A41-4803-9F2F-6187D6FF79A9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2AE6-4ED4-4117-AFFD-4CF9796CE2FE}" type="datetimeFigureOut">
              <a:rPr lang="en-US" smtClean="0"/>
              <a:pPr/>
              <a:t>10/14/2018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097B-2A41-4803-9F2F-6187D6FF79A9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2AE6-4ED4-4117-AFFD-4CF9796CE2FE}" type="datetimeFigureOut">
              <a:rPr lang="en-US" smtClean="0"/>
              <a:pPr/>
              <a:t>10/14/2018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097B-2A41-4803-9F2F-6187D6FF79A9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2AE6-4ED4-4117-AFFD-4CF9796CE2FE}" type="datetimeFigureOut">
              <a:rPr lang="en-US" smtClean="0"/>
              <a:pPr/>
              <a:t>10/14/2018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097B-2A41-4803-9F2F-6187D6FF79A9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132AE6-4ED4-4117-AFFD-4CF9796CE2FE}" type="datetimeFigureOut">
              <a:rPr lang="en-US" smtClean="0"/>
              <a:pPr/>
              <a:t>10/14/2018</a:t>
            </a:fld>
            <a:endParaRPr lang="fr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405097B-2A41-4803-9F2F-6187D6FF79A9}" type="slidenum">
              <a:rPr lang="fr-CA" smtClean="0"/>
              <a:pPr/>
              <a:t>‹#›</a:t>
            </a:fld>
            <a:endParaRPr lang="fr-C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0132AE6-4ED4-4117-AFFD-4CF9796CE2FE}" type="datetimeFigureOut">
              <a:rPr lang="en-US" smtClean="0"/>
              <a:pPr/>
              <a:t>10/14/2018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405097B-2A41-4803-9F2F-6187D6FF79A9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2AE6-4ED4-4117-AFFD-4CF9796CE2FE}" type="datetimeFigureOut">
              <a:rPr lang="en-US" smtClean="0"/>
              <a:pPr/>
              <a:t>10/14/2018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097B-2A41-4803-9F2F-6187D6FF79A9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2AE6-4ED4-4117-AFFD-4CF9796CE2FE}" type="datetimeFigureOut">
              <a:rPr lang="en-US" smtClean="0"/>
              <a:pPr/>
              <a:t>10/14/2018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097B-2A41-4803-9F2F-6187D6FF79A9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2AE6-4ED4-4117-AFFD-4CF9796CE2FE}" type="datetimeFigureOut">
              <a:rPr lang="en-US" smtClean="0"/>
              <a:pPr/>
              <a:t>10/14/2018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097B-2A41-4803-9F2F-6187D6FF79A9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0132AE6-4ED4-4117-AFFD-4CF9796CE2FE}" type="datetimeFigureOut">
              <a:rPr lang="en-US" smtClean="0"/>
              <a:pPr/>
              <a:t>10/14/2018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fr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405097B-2A41-4803-9F2F-6187D6FF79A9}" type="slidenum">
              <a:rPr lang="fr-CA" smtClean="0"/>
              <a:pPr/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 smtClean="0"/>
              <a:t>Properties</a:t>
            </a:r>
            <a:r>
              <a:rPr lang="fr-CA" dirty="0" smtClean="0"/>
              <a:t> of substances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572000"/>
            <a:ext cx="5791200" cy="1752600"/>
          </a:xfrm>
        </p:spPr>
        <p:txBody>
          <a:bodyPr/>
          <a:lstStyle/>
          <a:p>
            <a:r>
              <a:rPr lang="fr-CA" dirty="0" smtClean="0"/>
              <a:t>How to </a:t>
            </a:r>
            <a:r>
              <a:rPr lang="fr-CA" dirty="0" err="1" smtClean="0"/>
              <a:t>identify</a:t>
            </a:r>
            <a:r>
              <a:rPr lang="fr-CA" dirty="0" smtClean="0"/>
              <a:t> an </a:t>
            </a:r>
            <a:r>
              <a:rPr lang="fr-CA" dirty="0" err="1" smtClean="0"/>
              <a:t>unknown</a:t>
            </a:r>
            <a:r>
              <a:rPr lang="fr-CA" dirty="0" smtClean="0"/>
              <a:t> compound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09600"/>
          </a:xfrm>
        </p:spPr>
        <p:txBody>
          <a:bodyPr>
            <a:normAutofit fontScale="90000"/>
          </a:bodyPr>
          <a:lstStyle/>
          <a:p>
            <a:endParaRPr lang="fr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6106370"/>
              </p:ext>
            </p:extLst>
          </p:nvPr>
        </p:nvGraphicFramePr>
        <p:xfrm>
          <a:off x="457200" y="1143000"/>
          <a:ext cx="8153400" cy="4941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387600"/>
                <a:gridCol w="3048000"/>
              </a:tblGrid>
              <a:tr h="1136020">
                <a:tc>
                  <a:txBody>
                    <a:bodyPr/>
                    <a:lstStyle/>
                    <a:p>
                      <a:r>
                        <a:rPr lang="fr-CA" sz="2400" dirty="0" smtClean="0"/>
                        <a:t>Type of compound</a:t>
                      </a:r>
                      <a:endParaRPr lang="fr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400" dirty="0" err="1" smtClean="0"/>
                        <a:t>Conduct</a:t>
                      </a:r>
                      <a:r>
                        <a:rPr lang="fr-CA" sz="2400" dirty="0" smtClean="0"/>
                        <a:t> </a:t>
                      </a:r>
                      <a:r>
                        <a:rPr lang="fr-CA" sz="2400" dirty="0" err="1" smtClean="0"/>
                        <a:t>electricity</a:t>
                      </a:r>
                      <a:r>
                        <a:rPr lang="fr-CA" sz="2400" dirty="0" smtClean="0"/>
                        <a:t> in solution</a:t>
                      </a:r>
                      <a:endParaRPr lang="fr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400" dirty="0" err="1" smtClean="0"/>
                        <a:t>React</a:t>
                      </a:r>
                      <a:r>
                        <a:rPr lang="fr-CA" sz="2400" dirty="0" smtClean="0"/>
                        <a:t> to </a:t>
                      </a:r>
                      <a:r>
                        <a:rPr lang="fr-CA" sz="2400" dirty="0" err="1" smtClean="0"/>
                        <a:t>litmus</a:t>
                      </a:r>
                      <a:r>
                        <a:rPr lang="fr-CA" sz="2400" dirty="0" smtClean="0"/>
                        <a:t> </a:t>
                      </a:r>
                      <a:r>
                        <a:rPr lang="fr-CA" sz="2400" dirty="0" err="1" smtClean="0"/>
                        <a:t>paper</a:t>
                      </a:r>
                      <a:endParaRPr lang="fr-CA" sz="2400" dirty="0"/>
                    </a:p>
                  </a:txBody>
                  <a:tcPr/>
                </a:tc>
              </a:tr>
              <a:tr h="658170">
                <a:tc>
                  <a:txBody>
                    <a:bodyPr/>
                    <a:lstStyle/>
                    <a:p>
                      <a:r>
                        <a:rPr lang="fr-CA" sz="2400" dirty="0" err="1" smtClean="0"/>
                        <a:t>Ionic</a:t>
                      </a:r>
                      <a:endParaRPr lang="fr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400" dirty="0" err="1" smtClean="0"/>
                        <a:t>Yes</a:t>
                      </a:r>
                      <a:r>
                        <a:rPr lang="fr-CA" sz="2400" dirty="0" smtClean="0"/>
                        <a:t> if </a:t>
                      </a:r>
                      <a:r>
                        <a:rPr lang="fr-CA" sz="2400" dirty="0" err="1" smtClean="0"/>
                        <a:t>it</a:t>
                      </a:r>
                      <a:r>
                        <a:rPr lang="fr-CA" sz="2400" dirty="0" smtClean="0"/>
                        <a:t> </a:t>
                      </a:r>
                      <a:r>
                        <a:rPr lang="fr-CA" sz="2400" dirty="0" err="1" smtClean="0"/>
                        <a:t>is</a:t>
                      </a:r>
                      <a:r>
                        <a:rPr lang="fr-CA" sz="2400" dirty="0" smtClean="0"/>
                        <a:t> soluble</a:t>
                      </a:r>
                      <a:endParaRPr lang="fr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400" dirty="0" smtClean="0"/>
                        <a:t>No </a:t>
                      </a:r>
                      <a:r>
                        <a:rPr lang="fr-CA" sz="2400" dirty="0" err="1" smtClean="0"/>
                        <a:t>reaction</a:t>
                      </a:r>
                      <a:endParaRPr lang="fr-CA" sz="2400" dirty="0"/>
                    </a:p>
                  </a:txBody>
                  <a:tcPr/>
                </a:tc>
              </a:tr>
              <a:tr h="658170">
                <a:tc>
                  <a:txBody>
                    <a:bodyPr/>
                    <a:lstStyle/>
                    <a:p>
                      <a:r>
                        <a:rPr lang="fr-CA" sz="2400" dirty="0" err="1" smtClean="0"/>
                        <a:t>Molecular</a:t>
                      </a:r>
                      <a:endParaRPr lang="fr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400" dirty="0" smtClean="0"/>
                        <a:t>No</a:t>
                      </a:r>
                      <a:endParaRPr lang="fr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400" dirty="0" smtClean="0"/>
                        <a:t>No </a:t>
                      </a:r>
                      <a:r>
                        <a:rPr lang="fr-CA" sz="2400" dirty="0" err="1" smtClean="0"/>
                        <a:t>reaction</a:t>
                      </a:r>
                      <a:endParaRPr lang="fr-CA" sz="2400" dirty="0"/>
                    </a:p>
                  </a:txBody>
                  <a:tcPr/>
                </a:tc>
              </a:tr>
              <a:tr h="1136020">
                <a:tc>
                  <a:txBody>
                    <a:bodyPr/>
                    <a:lstStyle/>
                    <a:p>
                      <a:r>
                        <a:rPr lang="fr-CA" sz="2400" dirty="0" err="1" smtClean="0"/>
                        <a:t>Acid</a:t>
                      </a:r>
                      <a:endParaRPr lang="fr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400" dirty="0" err="1" smtClean="0"/>
                        <a:t>Yes</a:t>
                      </a:r>
                      <a:r>
                        <a:rPr lang="fr-CA" sz="2400" dirty="0" smtClean="0"/>
                        <a:t> </a:t>
                      </a:r>
                      <a:r>
                        <a:rPr lang="fr-CA" sz="2400" dirty="0" err="1" smtClean="0"/>
                        <a:t>unless</a:t>
                      </a:r>
                      <a:r>
                        <a:rPr lang="fr-CA" sz="2400" baseline="0" dirty="0" smtClean="0"/>
                        <a:t> </a:t>
                      </a:r>
                      <a:r>
                        <a:rPr lang="fr-CA" sz="2400" baseline="0" dirty="0" err="1" smtClean="0"/>
                        <a:t>it</a:t>
                      </a:r>
                      <a:r>
                        <a:rPr lang="fr-CA" sz="2400" baseline="0" dirty="0" smtClean="0"/>
                        <a:t> </a:t>
                      </a:r>
                      <a:r>
                        <a:rPr lang="fr-CA" sz="2400" baseline="0" dirty="0" err="1" smtClean="0"/>
                        <a:t>is</a:t>
                      </a:r>
                      <a:r>
                        <a:rPr lang="fr-CA" sz="2400" baseline="0" dirty="0" smtClean="0"/>
                        <a:t> a </a:t>
                      </a:r>
                      <a:r>
                        <a:rPr lang="fr-CA" sz="2400" baseline="0" dirty="0" err="1" smtClean="0"/>
                        <a:t>very</a:t>
                      </a:r>
                      <a:r>
                        <a:rPr lang="fr-CA" sz="2400" baseline="0" dirty="0" smtClean="0"/>
                        <a:t> </a:t>
                      </a:r>
                      <a:r>
                        <a:rPr lang="fr-CA" sz="2400" baseline="0" dirty="0" err="1" smtClean="0"/>
                        <a:t>weak</a:t>
                      </a:r>
                      <a:r>
                        <a:rPr lang="fr-CA" sz="2400" baseline="0" dirty="0" smtClean="0"/>
                        <a:t> </a:t>
                      </a:r>
                      <a:r>
                        <a:rPr lang="fr-CA" sz="2400" baseline="0" dirty="0" err="1" smtClean="0"/>
                        <a:t>acid</a:t>
                      </a:r>
                      <a:endParaRPr lang="fr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400" dirty="0" smtClean="0"/>
                        <a:t>Blue</a:t>
                      </a:r>
                      <a:r>
                        <a:rPr lang="fr-CA" sz="2400" baseline="0" dirty="0" smtClean="0"/>
                        <a:t> </a:t>
                      </a:r>
                      <a:r>
                        <a:rPr lang="fr-CA" sz="2400" baseline="0" dirty="0" err="1" smtClean="0"/>
                        <a:t>litmus</a:t>
                      </a:r>
                      <a:r>
                        <a:rPr lang="fr-CA" sz="2400" baseline="0" dirty="0" smtClean="0"/>
                        <a:t> </a:t>
                      </a:r>
                      <a:r>
                        <a:rPr lang="fr-CA" sz="2400" baseline="0" dirty="0" err="1" smtClean="0"/>
                        <a:t>will</a:t>
                      </a:r>
                      <a:r>
                        <a:rPr lang="fr-CA" sz="2400" baseline="0" dirty="0" smtClean="0"/>
                        <a:t> </a:t>
                      </a:r>
                      <a:r>
                        <a:rPr lang="fr-CA" sz="2400" baseline="0" dirty="0" err="1" smtClean="0"/>
                        <a:t>turn</a:t>
                      </a:r>
                      <a:r>
                        <a:rPr lang="fr-CA" sz="2400" baseline="0" dirty="0" smtClean="0"/>
                        <a:t> </a:t>
                      </a:r>
                      <a:r>
                        <a:rPr lang="fr-CA" sz="2400" baseline="0" dirty="0" err="1" smtClean="0"/>
                        <a:t>red</a:t>
                      </a:r>
                      <a:endParaRPr lang="fr-CA" sz="2400" dirty="0"/>
                    </a:p>
                  </a:txBody>
                  <a:tcPr/>
                </a:tc>
              </a:tr>
              <a:tr h="1136020">
                <a:tc>
                  <a:txBody>
                    <a:bodyPr/>
                    <a:lstStyle/>
                    <a:p>
                      <a:r>
                        <a:rPr lang="fr-CA" sz="2400" dirty="0" smtClean="0"/>
                        <a:t>Base</a:t>
                      </a:r>
                      <a:endParaRPr lang="fr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400" dirty="0" err="1" smtClean="0"/>
                        <a:t>Yes</a:t>
                      </a:r>
                      <a:r>
                        <a:rPr lang="fr-CA" sz="2400" dirty="0" smtClean="0"/>
                        <a:t> if </a:t>
                      </a:r>
                      <a:r>
                        <a:rPr lang="fr-CA" sz="2400" dirty="0" err="1" smtClean="0"/>
                        <a:t>it</a:t>
                      </a:r>
                      <a:r>
                        <a:rPr lang="fr-CA" sz="2400" dirty="0" smtClean="0"/>
                        <a:t> </a:t>
                      </a:r>
                      <a:r>
                        <a:rPr lang="fr-CA" sz="2400" dirty="0" err="1" smtClean="0"/>
                        <a:t>is</a:t>
                      </a:r>
                      <a:r>
                        <a:rPr lang="fr-CA" sz="2400" dirty="0" smtClean="0"/>
                        <a:t> soluble</a:t>
                      </a:r>
                      <a:endParaRPr lang="fr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400" dirty="0" err="1" smtClean="0"/>
                        <a:t>Red</a:t>
                      </a:r>
                      <a:r>
                        <a:rPr lang="fr-CA" sz="2400" dirty="0" smtClean="0"/>
                        <a:t> </a:t>
                      </a:r>
                      <a:r>
                        <a:rPr lang="fr-CA" sz="2400" dirty="0" err="1" smtClean="0"/>
                        <a:t>litmus</a:t>
                      </a:r>
                      <a:r>
                        <a:rPr lang="fr-CA" sz="2400" dirty="0" smtClean="0"/>
                        <a:t> </a:t>
                      </a:r>
                      <a:r>
                        <a:rPr lang="fr-CA" sz="2400" dirty="0" err="1" smtClean="0"/>
                        <a:t>will</a:t>
                      </a:r>
                      <a:r>
                        <a:rPr lang="fr-CA" sz="2400" dirty="0" smtClean="0"/>
                        <a:t> </a:t>
                      </a:r>
                      <a:r>
                        <a:rPr lang="fr-CA" sz="2400" dirty="0" err="1" smtClean="0"/>
                        <a:t>turn</a:t>
                      </a:r>
                      <a:r>
                        <a:rPr lang="fr-CA" sz="2400" dirty="0" smtClean="0"/>
                        <a:t> </a:t>
                      </a:r>
                      <a:r>
                        <a:rPr lang="fr-CA" sz="2400" dirty="0" err="1" smtClean="0"/>
                        <a:t>blue</a:t>
                      </a:r>
                      <a:endParaRPr lang="fr-CA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States of matter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 smtClean="0"/>
              <a:t>A symbol is written as a subscript after a chemical formula to indicate the state of matter of he chemical. </a:t>
            </a:r>
          </a:p>
          <a:p>
            <a:r>
              <a:rPr lang="en-CA" dirty="0" smtClean="0"/>
              <a:t>These are :</a:t>
            </a:r>
          </a:p>
          <a:p>
            <a:pPr lvl="1"/>
            <a:r>
              <a:rPr lang="en-CA" dirty="0" smtClean="0"/>
              <a:t>(g) for gas</a:t>
            </a:r>
          </a:p>
          <a:p>
            <a:pPr lvl="1"/>
            <a:r>
              <a:rPr lang="en-CA" dirty="0" smtClean="0"/>
              <a:t>(s) for solid</a:t>
            </a:r>
          </a:p>
          <a:p>
            <a:pPr lvl="1"/>
            <a:r>
              <a:rPr lang="en-CA" dirty="0" smtClean="0"/>
              <a:t>(l) for liquid</a:t>
            </a:r>
          </a:p>
          <a:p>
            <a:pPr lvl="1"/>
            <a:r>
              <a:rPr lang="en-CA" dirty="0" smtClean="0"/>
              <a:t>(</a:t>
            </a:r>
            <a:r>
              <a:rPr lang="en-CA" dirty="0" err="1" smtClean="0"/>
              <a:t>aq</a:t>
            </a:r>
            <a:r>
              <a:rPr lang="en-CA" dirty="0" smtClean="0"/>
              <a:t>) for aqueous which means it is dissolved in water.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82594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How to tell if a substance </a:t>
            </a:r>
            <a:r>
              <a:rPr lang="fr-CA" dirty="0" err="1" smtClean="0"/>
              <a:t>is</a:t>
            </a:r>
            <a:r>
              <a:rPr lang="fr-CA" dirty="0" smtClean="0"/>
              <a:t> soluble: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 smtClean="0"/>
              <a:t>Use a </a:t>
            </a:r>
            <a:r>
              <a:rPr lang="fr-CA" dirty="0" err="1" smtClean="0"/>
              <a:t>solubility</a:t>
            </a:r>
            <a:r>
              <a:rPr lang="fr-CA" dirty="0" smtClean="0"/>
              <a:t> data table.  </a:t>
            </a:r>
            <a:r>
              <a:rPr lang="fr-CA" dirty="0" err="1" smtClean="0"/>
              <a:t>Low</a:t>
            </a:r>
            <a:r>
              <a:rPr lang="fr-CA" dirty="0" smtClean="0"/>
              <a:t> </a:t>
            </a:r>
            <a:r>
              <a:rPr lang="fr-CA" dirty="0" err="1" smtClean="0"/>
              <a:t>solubity</a:t>
            </a:r>
            <a:r>
              <a:rPr lang="fr-CA" dirty="0" smtClean="0"/>
              <a:t> </a:t>
            </a:r>
            <a:r>
              <a:rPr lang="fr-CA" dirty="0" err="1" smtClean="0"/>
              <a:t>means</a:t>
            </a:r>
            <a:r>
              <a:rPr lang="fr-CA" dirty="0" smtClean="0"/>
              <a:t> the </a:t>
            </a:r>
            <a:r>
              <a:rPr lang="fr-CA" dirty="0" err="1" smtClean="0"/>
              <a:t>solid</a:t>
            </a:r>
            <a:r>
              <a:rPr lang="fr-CA" dirty="0" smtClean="0"/>
              <a:t> </a:t>
            </a:r>
            <a:r>
              <a:rPr lang="fr-CA" dirty="0" err="1" smtClean="0"/>
              <a:t>will</a:t>
            </a:r>
            <a:r>
              <a:rPr lang="fr-CA" dirty="0" smtClean="0"/>
              <a:t> not dissolve </a:t>
            </a:r>
            <a:r>
              <a:rPr lang="fr-CA" dirty="0" err="1" smtClean="0"/>
              <a:t>well</a:t>
            </a:r>
            <a:r>
              <a:rPr lang="fr-CA" dirty="0" smtClean="0"/>
              <a:t> in solution.  High </a:t>
            </a:r>
            <a:r>
              <a:rPr lang="fr-CA" dirty="0" err="1" smtClean="0"/>
              <a:t>solubility</a:t>
            </a:r>
            <a:r>
              <a:rPr lang="fr-CA" dirty="0" smtClean="0"/>
              <a:t> </a:t>
            </a:r>
            <a:r>
              <a:rPr lang="fr-CA" dirty="0" err="1" smtClean="0"/>
              <a:t>means</a:t>
            </a:r>
            <a:r>
              <a:rPr lang="fr-CA" dirty="0" smtClean="0"/>
              <a:t> the </a:t>
            </a:r>
            <a:r>
              <a:rPr lang="fr-CA" dirty="0" err="1" smtClean="0"/>
              <a:t>solid</a:t>
            </a:r>
            <a:r>
              <a:rPr lang="fr-CA" dirty="0" smtClean="0"/>
              <a:t> </a:t>
            </a:r>
            <a:r>
              <a:rPr lang="fr-CA" dirty="0" err="1" smtClean="0"/>
              <a:t>will</a:t>
            </a:r>
            <a:r>
              <a:rPr lang="fr-CA" dirty="0" smtClean="0"/>
              <a:t> dissolve in solution.</a:t>
            </a:r>
          </a:p>
          <a:p>
            <a:r>
              <a:rPr lang="fr-CA" dirty="0" smtClean="0"/>
              <a:t>Look </a:t>
            </a:r>
            <a:r>
              <a:rPr lang="fr-CA" dirty="0" err="1" smtClean="0"/>
              <a:t>at</a:t>
            </a:r>
            <a:r>
              <a:rPr lang="fr-CA" dirty="0" smtClean="0"/>
              <a:t> the </a:t>
            </a:r>
            <a:r>
              <a:rPr lang="fr-CA" dirty="0" err="1" smtClean="0"/>
              <a:t>negative</a:t>
            </a:r>
            <a:r>
              <a:rPr lang="fr-CA" dirty="0" smtClean="0"/>
              <a:t> part of the compound and </a:t>
            </a:r>
            <a:r>
              <a:rPr lang="fr-CA" dirty="0" err="1" smtClean="0"/>
              <a:t>find</a:t>
            </a:r>
            <a:r>
              <a:rPr lang="fr-CA" dirty="0" smtClean="0"/>
              <a:t> </a:t>
            </a:r>
            <a:r>
              <a:rPr lang="fr-CA" dirty="0" err="1" smtClean="0"/>
              <a:t>it</a:t>
            </a:r>
            <a:r>
              <a:rPr lang="fr-CA" dirty="0" smtClean="0"/>
              <a:t> on the top of the </a:t>
            </a:r>
            <a:r>
              <a:rPr lang="fr-CA" dirty="0" err="1" smtClean="0"/>
              <a:t>solubility</a:t>
            </a:r>
            <a:r>
              <a:rPr lang="fr-CA" dirty="0" smtClean="0"/>
              <a:t> </a:t>
            </a:r>
            <a:r>
              <a:rPr lang="fr-CA" dirty="0" err="1" smtClean="0"/>
              <a:t>chart</a:t>
            </a:r>
            <a:r>
              <a:rPr lang="fr-CA" dirty="0" smtClean="0"/>
              <a:t>.</a:t>
            </a:r>
          </a:p>
          <a:p>
            <a:r>
              <a:rPr lang="fr-CA" dirty="0" err="1" smtClean="0"/>
              <a:t>Then</a:t>
            </a:r>
            <a:r>
              <a:rPr lang="fr-CA" dirty="0" smtClean="0"/>
              <a:t> </a:t>
            </a:r>
            <a:r>
              <a:rPr lang="fr-CA" dirty="0" err="1" smtClean="0"/>
              <a:t>find</a:t>
            </a:r>
            <a:r>
              <a:rPr lang="fr-CA" dirty="0" smtClean="0"/>
              <a:t> the positive part of the compound in the </a:t>
            </a:r>
            <a:r>
              <a:rPr lang="fr-CA" dirty="0" err="1" smtClean="0"/>
              <a:t>same</a:t>
            </a:r>
            <a:r>
              <a:rPr lang="fr-CA" dirty="0" smtClean="0"/>
              <a:t> </a:t>
            </a:r>
            <a:r>
              <a:rPr lang="fr-CA" dirty="0" err="1" smtClean="0"/>
              <a:t>column</a:t>
            </a:r>
            <a:r>
              <a:rPr lang="fr-CA" dirty="0" smtClean="0"/>
              <a:t>.</a:t>
            </a:r>
          </a:p>
          <a:p>
            <a:r>
              <a:rPr lang="fr-CA" dirty="0" smtClean="0"/>
              <a:t>Look to the </a:t>
            </a:r>
            <a:r>
              <a:rPr lang="fr-CA" dirty="0" err="1" smtClean="0"/>
              <a:t>left</a:t>
            </a:r>
            <a:r>
              <a:rPr lang="fr-CA" dirty="0" smtClean="0"/>
              <a:t> of the </a:t>
            </a:r>
            <a:r>
              <a:rPr lang="fr-CA" dirty="0" err="1" smtClean="0"/>
              <a:t>chart</a:t>
            </a:r>
            <a:r>
              <a:rPr lang="fr-CA" dirty="0" smtClean="0"/>
              <a:t> to </a:t>
            </a:r>
            <a:r>
              <a:rPr lang="fr-CA" dirty="0" err="1" smtClean="0"/>
              <a:t>see</a:t>
            </a:r>
            <a:r>
              <a:rPr lang="fr-CA" dirty="0" smtClean="0"/>
              <a:t> if </a:t>
            </a:r>
            <a:r>
              <a:rPr lang="fr-CA" dirty="0" err="1" smtClean="0"/>
              <a:t>it</a:t>
            </a:r>
            <a:r>
              <a:rPr lang="fr-CA" dirty="0" smtClean="0"/>
              <a:t> has </a:t>
            </a:r>
            <a:r>
              <a:rPr lang="fr-CA" dirty="0" err="1" smtClean="0"/>
              <a:t>low</a:t>
            </a:r>
            <a:r>
              <a:rPr lang="fr-CA" dirty="0" smtClean="0"/>
              <a:t> or </a:t>
            </a:r>
            <a:r>
              <a:rPr lang="fr-CA" dirty="0" err="1" smtClean="0"/>
              <a:t>high</a:t>
            </a:r>
            <a:r>
              <a:rPr lang="fr-CA" dirty="0" smtClean="0"/>
              <a:t> </a:t>
            </a:r>
            <a:r>
              <a:rPr lang="fr-CA" dirty="0" err="1" smtClean="0"/>
              <a:t>solubility</a:t>
            </a:r>
            <a:r>
              <a:rPr lang="fr-CA" dirty="0" smtClean="0"/>
              <a:t> in solution.</a:t>
            </a:r>
          </a:p>
          <a:p>
            <a:r>
              <a:rPr lang="fr-CA" dirty="0" smtClean="0"/>
              <a:t>High </a:t>
            </a:r>
            <a:r>
              <a:rPr lang="fr-CA" dirty="0" err="1" smtClean="0"/>
              <a:t>solubility</a:t>
            </a:r>
            <a:r>
              <a:rPr lang="fr-CA" dirty="0" smtClean="0"/>
              <a:t> </a:t>
            </a:r>
            <a:r>
              <a:rPr lang="fr-CA" dirty="0" err="1" smtClean="0"/>
              <a:t>is</a:t>
            </a:r>
            <a:r>
              <a:rPr lang="fr-CA" dirty="0" smtClean="0"/>
              <a:t> </a:t>
            </a:r>
            <a:r>
              <a:rPr lang="fr-CA" dirty="0" err="1" smtClean="0"/>
              <a:t>indicated</a:t>
            </a:r>
            <a:r>
              <a:rPr lang="fr-CA" dirty="0" smtClean="0"/>
              <a:t> </a:t>
            </a:r>
            <a:r>
              <a:rPr lang="fr-CA" dirty="0" err="1" smtClean="0"/>
              <a:t>with</a:t>
            </a:r>
            <a:r>
              <a:rPr lang="fr-CA" dirty="0" smtClean="0"/>
              <a:t> the </a:t>
            </a:r>
            <a:r>
              <a:rPr lang="fr-CA" dirty="0" err="1" smtClean="0"/>
              <a:t>subscript</a:t>
            </a:r>
            <a:r>
              <a:rPr lang="fr-CA" dirty="0" smtClean="0"/>
              <a:t> (</a:t>
            </a:r>
            <a:r>
              <a:rPr lang="fr-CA" dirty="0" err="1" smtClean="0"/>
              <a:t>aq</a:t>
            </a:r>
            <a:r>
              <a:rPr lang="fr-CA" dirty="0" smtClean="0"/>
              <a:t>), </a:t>
            </a:r>
            <a:r>
              <a:rPr lang="fr-CA" dirty="0" err="1" smtClean="0"/>
              <a:t>low</a:t>
            </a:r>
            <a:r>
              <a:rPr lang="fr-CA" dirty="0" smtClean="0"/>
              <a:t> </a:t>
            </a:r>
            <a:r>
              <a:rPr lang="fr-CA" dirty="0" err="1" smtClean="0"/>
              <a:t>solubity</a:t>
            </a:r>
            <a:r>
              <a:rPr lang="fr-CA" dirty="0" smtClean="0"/>
              <a:t> </a:t>
            </a:r>
            <a:r>
              <a:rPr lang="fr-CA" dirty="0" err="1" smtClean="0"/>
              <a:t>remains</a:t>
            </a:r>
            <a:r>
              <a:rPr lang="fr-CA" dirty="0" smtClean="0"/>
              <a:t> (s).</a:t>
            </a:r>
            <a:endParaRPr lang="fr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err="1" smtClean="0"/>
              <a:t>Other</a:t>
            </a:r>
            <a:r>
              <a:rPr lang="fr-CA" dirty="0" smtClean="0"/>
              <a:t> </a:t>
            </a:r>
            <a:r>
              <a:rPr lang="fr-CA" dirty="0" err="1" smtClean="0"/>
              <a:t>ways</a:t>
            </a:r>
            <a:r>
              <a:rPr lang="fr-CA" dirty="0" smtClean="0"/>
              <a:t> to </a:t>
            </a:r>
            <a:r>
              <a:rPr lang="fr-CA" dirty="0" err="1" smtClean="0"/>
              <a:t>identify</a:t>
            </a:r>
            <a:r>
              <a:rPr lang="fr-CA" dirty="0" smtClean="0"/>
              <a:t> a substance: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 smtClean="0"/>
              <a:t>Color</a:t>
            </a:r>
            <a:r>
              <a:rPr lang="fr-CA" dirty="0" smtClean="0"/>
              <a:t> </a:t>
            </a:r>
            <a:r>
              <a:rPr lang="fr-CA" dirty="0" err="1" smtClean="0"/>
              <a:t>charts</a:t>
            </a:r>
            <a:r>
              <a:rPr lang="fr-CA" dirty="0" smtClean="0"/>
              <a:t> –</a:t>
            </a:r>
          </a:p>
          <a:p>
            <a:pPr lvl="2"/>
            <a:r>
              <a:rPr lang="fr-CA" dirty="0" smtClean="0"/>
              <a:t>in solution </a:t>
            </a:r>
          </a:p>
          <a:p>
            <a:pPr lvl="2"/>
            <a:r>
              <a:rPr lang="fr-CA" dirty="0" smtClean="0"/>
              <a:t>in </a:t>
            </a:r>
            <a:r>
              <a:rPr lang="fr-CA" dirty="0" err="1" smtClean="0"/>
              <a:t>flame</a:t>
            </a:r>
            <a:endParaRPr lang="fr-CA" dirty="0" smtClean="0"/>
          </a:p>
          <a:p>
            <a:endParaRPr lang="fr-CA" dirty="0" smtClean="0"/>
          </a:p>
          <a:p>
            <a:r>
              <a:rPr lang="fr-CA" dirty="0" err="1" smtClean="0"/>
              <a:t>Acid</a:t>
            </a:r>
            <a:r>
              <a:rPr lang="fr-CA" dirty="0" smtClean="0"/>
              <a:t>-Base </a:t>
            </a:r>
            <a:r>
              <a:rPr lang="fr-CA" dirty="0" err="1" smtClean="0"/>
              <a:t>indicators</a:t>
            </a:r>
            <a:r>
              <a:rPr lang="fr-CA" dirty="0" smtClean="0"/>
              <a:t> –</a:t>
            </a:r>
          </a:p>
          <a:p>
            <a:pPr lvl="2"/>
            <a:r>
              <a:rPr lang="fr-CA" dirty="0" err="1" smtClean="0"/>
              <a:t>Liquid</a:t>
            </a:r>
            <a:r>
              <a:rPr lang="fr-CA" dirty="0" smtClean="0"/>
              <a:t> </a:t>
            </a:r>
            <a:r>
              <a:rPr lang="fr-CA" dirty="0" err="1" smtClean="0"/>
              <a:t>that</a:t>
            </a:r>
            <a:r>
              <a:rPr lang="fr-CA" dirty="0" smtClean="0"/>
              <a:t> </a:t>
            </a:r>
            <a:r>
              <a:rPr lang="fr-CA" dirty="0" err="1" smtClean="0"/>
              <a:t>turns</a:t>
            </a:r>
            <a:r>
              <a:rPr lang="fr-CA" dirty="0" smtClean="0"/>
              <a:t> </a:t>
            </a:r>
            <a:r>
              <a:rPr lang="fr-CA" dirty="0" err="1" smtClean="0"/>
              <a:t>colors</a:t>
            </a:r>
            <a:r>
              <a:rPr lang="fr-CA" dirty="0" smtClean="0"/>
              <a:t> </a:t>
            </a:r>
            <a:r>
              <a:rPr lang="fr-CA" dirty="0" err="1" smtClean="0"/>
              <a:t>based</a:t>
            </a:r>
            <a:r>
              <a:rPr lang="fr-CA" dirty="0" smtClean="0"/>
              <a:t> on pH of the solution</a:t>
            </a:r>
          </a:p>
          <a:p>
            <a:endParaRPr lang="fr-CA" dirty="0" smtClean="0"/>
          </a:p>
          <a:p>
            <a:pPr lvl="2"/>
            <a:endParaRPr lang="fr-CA" dirty="0" smtClean="0"/>
          </a:p>
          <a:p>
            <a:pPr lvl="2"/>
            <a:endParaRPr lang="fr-CA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</TotalTime>
  <Words>243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Georgia</vt:lpstr>
      <vt:lpstr>Trebuchet MS</vt:lpstr>
      <vt:lpstr>Wingdings 2</vt:lpstr>
      <vt:lpstr>Urban</vt:lpstr>
      <vt:lpstr>Properties of substances</vt:lpstr>
      <vt:lpstr>PowerPoint Presentation</vt:lpstr>
      <vt:lpstr>States of matter</vt:lpstr>
      <vt:lpstr>How to tell if a substance is soluble:</vt:lpstr>
      <vt:lpstr>Other ways to identify a substance: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of substances</dc:title>
  <dc:creator>dawn.beckingham</dc:creator>
  <cp:lastModifiedBy>Beckingham, Dawn (ASD-N)</cp:lastModifiedBy>
  <cp:revision>5</cp:revision>
  <dcterms:created xsi:type="dcterms:W3CDTF">2011-03-24T11:38:19Z</dcterms:created>
  <dcterms:modified xsi:type="dcterms:W3CDTF">2018-10-15T01:54:26Z</dcterms:modified>
</cp:coreProperties>
</file>